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62" r:id="rId5"/>
    <p:sldId id="261" r:id="rId6"/>
    <p:sldId id="263" r:id="rId7"/>
    <p:sldId id="259" r:id="rId8"/>
    <p:sldId id="260" r:id="rId9"/>
    <p:sldId id="264" r:id="rId10"/>
    <p:sldId id="265" r:id="rId11"/>
    <p:sldId id="266" r:id="rId12"/>
    <p:sldId id="280" r:id="rId13"/>
    <p:sldId id="281" r:id="rId14"/>
    <p:sldId id="288" r:id="rId15"/>
    <p:sldId id="289" r:id="rId16"/>
    <p:sldId id="282" r:id="rId17"/>
    <p:sldId id="283" r:id="rId18"/>
    <p:sldId id="290" r:id="rId19"/>
    <p:sldId id="291" r:id="rId20"/>
    <p:sldId id="285" r:id="rId21"/>
    <p:sldId id="286" r:id="rId22"/>
    <p:sldId id="287" r:id="rId23"/>
    <p:sldId id="267" r:id="rId24"/>
    <p:sldId id="292" r:id="rId25"/>
    <p:sldId id="293"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1" d="100"/>
          <a:sy n="71" d="100"/>
        </p:scale>
        <p:origin x="12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1960E-49BB-458A-8AA1-C0A492307731}" type="datetimeFigureOut">
              <a:rPr kumimoji="1" lang="ja-JP" altLang="en-US" smtClean="0"/>
              <a:t>2018/3/25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6084C-695A-418A-9FBC-109B75947A6E}" type="slidenum">
              <a:rPr kumimoji="1" lang="ja-JP" altLang="en-US" smtClean="0"/>
              <a:t>‹#›</a:t>
            </a:fld>
            <a:endParaRPr kumimoji="1" lang="ja-JP" altLang="en-US"/>
          </a:p>
        </p:txBody>
      </p:sp>
    </p:spTree>
    <p:extLst>
      <p:ext uri="{BB962C8B-B14F-4D97-AF65-F5344CB8AC3E}">
        <p14:creationId xmlns:p14="http://schemas.microsoft.com/office/powerpoint/2010/main" val="15768074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pPr marL="0" marR="0" indent="0" defTabSz="914400" rtl="0" eaLnBrk="0" fontAlgn="base" latinLnBrk="0" hangingPunct="0">
              <a:lnSpc>
                <a:spcPct val="100000"/>
              </a:lnSpc>
              <a:spcBef>
                <a:spcPct val="0"/>
              </a:spcBef>
              <a:spcAft>
                <a:spcPct val="0"/>
              </a:spcAft>
              <a:buClrTx/>
              <a:buSzTx/>
              <a:buFontTx/>
              <a:buNone/>
              <a:tabLst/>
            </a:pPr>
            <a:r>
              <a:rPr kumimoji="0" lang="ja-JP" altLang="en-US" sz="1200" i="0" u="none" strike="noStrike" cap="none" normalizeH="0" baseline="0" dirty="0" smtClean="0">
                <a:ln>
                  <a:noFill/>
                </a:ln>
                <a:effectLst/>
                <a:latin typeface="HGSｺﾞｼｯｸM" pitchFamily="50" charset="-128"/>
                <a:ea typeface="HGSｺﾞｼｯｸM" pitchFamily="50" charset="-128"/>
              </a:rPr>
              <a:t>売上から仕入れなど変動費を引いたものを「付加価値」と言います。付加価値で固定費を賄えるポイントを損益分岐点と呼びます。</a:t>
            </a:r>
            <a:endParaRPr kumimoji="0" lang="en-US" altLang="ja-JP" sz="1200" i="0" u="none" strike="noStrike" cap="none" normalizeH="0" baseline="0" dirty="0" smtClean="0">
              <a:ln>
                <a:noFill/>
              </a:ln>
              <a:effectLst/>
              <a:latin typeface="HGSｺﾞｼｯｸM" pitchFamily="50" charset="-128"/>
              <a:ea typeface="HGSｺﾞｼｯｸM" pitchFamily="50" charset="-128"/>
            </a:endParaRPr>
          </a:p>
          <a:p>
            <a:pPr marL="0" marR="0" indent="0" defTabSz="914400" rtl="0" eaLnBrk="0" fontAlgn="base" latinLnBrk="0" hangingPunct="0">
              <a:lnSpc>
                <a:spcPct val="100000"/>
              </a:lnSpc>
              <a:spcBef>
                <a:spcPct val="0"/>
              </a:spcBef>
              <a:spcAft>
                <a:spcPct val="0"/>
              </a:spcAft>
              <a:buClrTx/>
              <a:buSzTx/>
              <a:buFontTx/>
              <a:buNone/>
              <a:tabLst/>
            </a:pPr>
            <a:r>
              <a:rPr kumimoji="0" lang="ja-JP" altLang="en-US" sz="1200" dirty="0" smtClean="0">
                <a:latin typeface="HGSｺﾞｼｯｸM" pitchFamily="50" charset="-128"/>
                <a:ea typeface="HGSｺﾞｼｯｸM" pitchFamily="50" charset="-128"/>
              </a:rPr>
              <a:t>英語では</a:t>
            </a:r>
            <a:r>
              <a:rPr kumimoji="0" lang="en-US" altLang="ja-JP" sz="1200" dirty="0" smtClean="0">
                <a:latin typeface="HGSｺﾞｼｯｸM" pitchFamily="50" charset="-128"/>
                <a:ea typeface="HGSｺﾞｼｯｸM" pitchFamily="50" charset="-128"/>
              </a:rPr>
              <a:t>Break Even Point</a:t>
            </a:r>
            <a:r>
              <a:rPr kumimoji="0" lang="ja-JP" altLang="en-US" sz="1200" dirty="0" smtClean="0">
                <a:latin typeface="HGSｺﾞｼｯｸM" pitchFamily="50" charset="-128"/>
                <a:ea typeface="HGSｺﾞｼｯｸM" pitchFamily="50" charset="-128"/>
              </a:rPr>
              <a:t>（</a:t>
            </a:r>
            <a:r>
              <a:rPr kumimoji="0" lang="ja-JP" altLang="en-US" sz="1200" b="1" u="sng" dirty="0" smtClean="0">
                <a:latin typeface="HGSｺﾞｼｯｸM" pitchFamily="50" charset="-128"/>
                <a:ea typeface="HGSｺﾞｼｯｸM" pitchFamily="50" charset="-128"/>
              </a:rPr>
              <a:t>「とんとん」になる点</a:t>
            </a:r>
            <a:r>
              <a:rPr kumimoji="0" lang="ja-JP" altLang="en-US" sz="1200" dirty="0" smtClean="0">
                <a:latin typeface="HGSｺﾞｼｯｸM" pitchFamily="50" charset="-128"/>
                <a:ea typeface="HGSｺﾞｼｯｸM" pitchFamily="50" charset="-128"/>
              </a:rPr>
              <a:t>）と呼んでいます。</a:t>
            </a:r>
            <a:endParaRPr kumimoji="0" lang="ja-JP" altLang="en-US" sz="1200" i="0" u="none" strike="noStrike" cap="none" normalizeH="0" baseline="0" dirty="0" smtClean="0">
              <a:ln>
                <a:noFill/>
              </a:ln>
              <a:effectLst/>
              <a:latin typeface="HGSｺﾞｼｯｸM" pitchFamily="50" charset="-128"/>
              <a:ea typeface="HGSｺﾞｼｯｸM" pitchFamily="50" charset="-128"/>
            </a:endParaRPr>
          </a:p>
        </p:txBody>
      </p:sp>
    </p:spTree>
    <p:extLst>
      <p:ext uri="{BB962C8B-B14F-4D97-AF65-F5344CB8AC3E}">
        <p14:creationId xmlns:p14="http://schemas.microsoft.com/office/powerpoint/2010/main" val="1068100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a:noFill/>
        </p:spPr>
        <p:txBody>
          <a:bodyPr/>
          <a:lstStyle/>
          <a:p>
            <a:pPr defTabSz="930275">
              <a:spcBef>
                <a:spcPct val="0"/>
              </a:spcBef>
            </a:pPr>
            <a:r>
              <a:rPr lang="ja-JP" altLang="en-US" smtClean="0">
                <a:latin typeface="HGSｺﾞｼｯｸM" panose="020B0600000000000000" pitchFamily="50" charset="-128"/>
                <a:ea typeface="HGSｺﾞｼｯｸM" panose="020B0600000000000000" pitchFamily="50" charset="-128"/>
              </a:rPr>
              <a:t>従業員と経営者の意識の差はここ。自分たちが固定費で、売上によって粗利は変動する、という意識がない。</a:t>
            </a:r>
          </a:p>
        </p:txBody>
      </p:sp>
    </p:spTree>
    <p:extLst>
      <p:ext uri="{BB962C8B-B14F-4D97-AF65-F5344CB8AC3E}">
        <p14:creationId xmlns:p14="http://schemas.microsoft.com/office/powerpoint/2010/main" val="260867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p:sp>
      <p:sp>
        <p:nvSpPr>
          <p:cNvPr id="49155" name="Rectangle 3"/>
          <p:cNvSpPr>
            <a:spLocks noGrp="1" noChangeArrowheads="1"/>
          </p:cNvSpPr>
          <p:nvPr>
            <p:ph type="body" idx="1"/>
          </p:nvPr>
        </p:nvSpPr>
        <p:spPr>
          <a:noFill/>
        </p:spPr>
        <p:txBody>
          <a:bodyPr/>
          <a:lstStyle/>
          <a:p>
            <a:pPr defTabSz="930275">
              <a:spcBef>
                <a:spcPct val="0"/>
              </a:spcBef>
            </a:pPr>
            <a:r>
              <a:rPr lang="ja-JP" altLang="en-US" smtClean="0">
                <a:latin typeface="HGSｺﾞｼｯｸM" panose="020B0600000000000000" pitchFamily="50" charset="-128"/>
                <a:ea typeface="HGSｺﾞｼｯｸM" panose="020B0600000000000000" pitchFamily="50" charset="-128"/>
              </a:rPr>
              <a:t>従業員と経営者の意識の差はここ。自分たちが固定費で、売上によって粗利は変動する、という意識がない。</a:t>
            </a:r>
          </a:p>
        </p:txBody>
      </p:sp>
    </p:spTree>
    <p:extLst>
      <p:ext uri="{BB962C8B-B14F-4D97-AF65-F5344CB8AC3E}">
        <p14:creationId xmlns:p14="http://schemas.microsoft.com/office/powerpoint/2010/main" val="29643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8" name="正方形/長方形 7"/>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329812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8" name="正方形/長方形 7"/>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3618836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8" name="正方形/長方形 7"/>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3690505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85800" y="609600"/>
            <a:ext cx="7772400" cy="5486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ja-JP" altLang="ja-JP"/>
          </a:p>
        </p:txBody>
      </p:sp>
      <p:sp>
        <p:nvSpPr>
          <p:cNvPr id="4" name="Rectangle 5"/>
          <p:cNvSpPr>
            <a:spLocks noGrp="1" noChangeArrowheads="1"/>
          </p:cNvSpPr>
          <p:nvPr>
            <p:ph type="ftr" sz="quarter" idx="11"/>
          </p:nvPr>
        </p:nvSpPr>
        <p:spPr/>
        <p:txBody>
          <a:bodyPr/>
          <a:lstStyle>
            <a:lvl1pPr>
              <a:defRPr/>
            </a:lvl1pPr>
          </a:lstStyle>
          <a:p>
            <a:pPr>
              <a:defRPr/>
            </a:pPr>
            <a:endParaRPr lang="ja-JP" altLang="ja-JP"/>
          </a:p>
        </p:txBody>
      </p:sp>
      <p:sp>
        <p:nvSpPr>
          <p:cNvPr id="5" name="Rectangle 6"/>
          <p:cNvSpPr>
            <a:spLocks noGrp="1" noChangeArrowheads="1"/>
          </p:cNvSpPr>
          <p:nvPr>
            <p:ph type="sldNum" sz="quarter" idx="12"/>
          </p:nvPr>
        </p:nvSpPr>
        <p:spPr/>
        <p:txBody>
          <a:bodyPr/>
          <a:lstStyle>
            <a:lvl1pPr>
              <a:defRPr/>
            </a:lvl1pPr>
          </a:lstStyle>
          <a:p>
            <a:pPr>
              <a:defRPr/>
            </a:pPr>
            <a:fld id="{0376FC35-7C20-4FEA-92FE-14F964C3DD72}" type="slidenum">
              <a:rPr lang="ja-JP" altLang="ja-JP"/>
              <a:pPr>
                <a:defRPr/>
              </a:pPr>
              <a:t>‹#›</a:t>
            </a:fld>
            <a:endParaRPr lang="ja-JP" altLang="ja-JP"/>
          </a:p>
        </p:txBody>
      </p:sp>
    </p:spTree>
    <p:extLst>
      <p:ext uri="{BB962C8B-B14F-4D97-AF65-F5344CB8AC3E}">
        <p14:creationId xmlns:p14="http://schemas.microsoft.com/office/powerpoint/2010/main" val="320781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9"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26047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8" name="正方形/長方形 7"/>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6728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9" name="正方形/長方形 8"/>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155482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11" name="正方形/長方形 10"/>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599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7" name="正方形/長方形 6"/>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284806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6" name="正方形/長方形 5"/>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319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9" name="正方形/長方形 8"/>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Text Box 18"/>
          <p:cNvSpPr txBox="1">
            <a:spLocks noChangeArrowheads="1"/>
          </p:cNvSpPr>
          <p:nvPr userDrawn="1"/>
        </p:nvSpPr>
        <p:spPr bwMode="auto">
          <a:xfrm>
            <a:off x="263773" y="6732000"/>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344864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2DE86B-3480-4523-A962-9DF8162A68BD}" type="datetimeFigureOut">
              <a:rPr kumimoji="1" lang="ja-JP" altLang="en-US" smtClean="0"/>
              <a:t>2018/3/25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22F29F-E3A0-4A1A-A618-70C2CCD95D0E}" type="slidenum">
              <a:rPr kumimoji="1" lang="ja-JP" altLang="en-US" smtClean="0"/>
              <a:t>‹#›</a:t>
            </a:fld>
            <a:endParaRPr kumimoji="1" lang="ja-JP" altLang="en-US"/>
          </a:p>
        </p:txBody>
      </p:sp>
      <p:sp>
        <p:nvSpPr>
          <p:cNvPr id="9" name="正方形/長方形 8"/>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613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DE86B-3480-4523-A962-9DF8162A68BD}" type="datetimeFigureOut">
              <a:rPr kumimoji="1" lang="ja-JP" altLang="en-US" smtClean="0"/>
              <a:t>2018/3/25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2F29F-E3A0-4A1A-A618-70C2CCD95D0E}" type="slidenum">
              <a:rPr kumimoji="1" lang="ja-JP" altLang="en-US" smtClean="0"/>
              <a:t>‹#›</a:t>
            </a:fld>
            <a:endParaRPr kumimoji="1" lang="ja-JP" altLang="en-US"/>
          </a:p>
        </p:txBody>
      </p:sp>
      <p:sp>
        <p:nvSpPr>
          <p:cNvPr id="7" name="正方形/長方形 6"/>
          <p:cNvSpPr/>
          <p:nvPr userDrawn="1"/>
        </p:nvSpPr>
        <p:spPr>
          <a:xfrm>
            <a:off x="0" y="6669741"/>
            <a:ext cx="9144000" cy="19395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Text Box 18"/>
          <p:cNvSpPr txBox="1">
            <a:spLocks noChangeArrowheads="1"/>
          </p:cNvSpPr>
          <p:nvPr userDrawn="1"/>
        </p:nvSpPr>
        <p:spPr bwMode="auto">
          <a:xfrm>
            <a:off x="263773" y="6718553"/>
            <a:ext cx="4740275" cy="123111"/>
          </a:xfrm>
          <a:prstGeom prst="rect">
            <a:avLst/>
          </a:prstGeom>
          <a:noFill/>
          <a:ln w="9525">
            <a:noFill/>
            <a:miter lim="800000"/>
            <a:headEnd/>
            <a:tailEnd/>
          </a:ln>
        </p:spPr>
        <p:txBody>
          <a:bodyPr wrap="square" lIns="0" tIns="0" rIns="0" bIns="0">
            <a:spAutoFit/>
          </a:bodyPr>
          <a:lstStyle/>
          <a:p>
            <a:pPr algn="l"/>
            <a:r>
              <a:rPr lang="en-US" altLang="ja-JP" sz="800" b="0" dirty="0">
                <a:solidFill>
                  <a:schemeClr val="bg1">
                    <a:lumMod val="10000"/>
                  </a:schemeClr>
                </a:solidFill>
                <a:latin typeface="メイリオ" pitchFamily="50" charset="-128"/>
                <a:ea typeface="メイリオ" pitchFamily="50" charset="-128"/>
                <a:cs typeface="メイリオ" pitchFamily="50" charset="-128"/>
              </a:rPr>
              <a:t>Copyright © </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2018</a:t>
            </a:r>
            <a:r>
              <a:rPr lang="ja-JP" altLang="en-US" sz="800" b="0" dirty="0" smtClean="0">
                <a:solidFill>
                  <a:schemeClr val="bg1">
                    <a:lumMod val="10000"/>
                  </a:schemeClr>
                </a:solidFill>
                <a:latin typeface="メイリオ" pitchFamily="50" charset="-128"/>
                <a:ea typeface="メイリオ" pitchFamily="50" charset="-128"/>
                <a:cs typeface="メイリオ" pitchFamily="50" charset="-128"/>
              </a:rPr>
              <a:t>　株式会社ヨーテラスマネジメント</a:t>
            </a:r>
            <a:r>
              <a:rPr lang="en-US" altLang="ja-JP" sz="800" b="0" dirty="0" smtClean="0">
                <a:solidFill>
                  <a:schemeClr val="bg1">
                    <a:lumMod val="10000"/>
                  </a:schemeClr>
                </a:solidFill>
                <a:latin typeface="メイリオ" pitchFamily="50" charset="-128"/>
                <a:ea typeface="メイリオ" pitchFamily="50" charset="-128"/>
                <a:cs typeface="メイリオ" pitchFamily="50" charset="-128"/>
              </a:rPr>
              <a:t> </a:t>
            </a:r>
            <a:r>
              <a:rPr lang="en-US" altLang="ja-JP" sz="800" b="0" dirty="0">
                <a:solidFill>
                  <a:schemeClr val="bg1">
                    <a:lumMod val="10000"/>
                  </a:schemeClr>
                </a:solidFill>
                <a:latin typeface="メイリオ" pitchFamily="50" charset="-128"/>
                <a:ea typeface="メイリオ" pitchFamily="50" charset="-128"/>
                <a:cs typeface="メイリオ" pitchFamily="50" charset="-128"/>
              </a:rPr>
              <a:t> All Rights Reserved</a:t>
            </a:r>
            <a:r>
              <a:rPr lang="en-US" altLang="ja-JP" sz="800" b="0" dirty="0">
                <a:solidFill>
                  <a:schemeClr val="bg1">
                    <a:lumMod val="10000"/>
                  </a:schemeClr>
                </a:solidFill>
              </a:rPr>
              <a:t>.</a:t>
            </a:r>
          </a:p>
        </p:txBody>
      </p:sp>
    </p:spTree>
    <p:extLst>
      <p:ext uri="{BB962C8B-B14F-4D97-AF65-F5344CB8AC3E}">
        <p14:creationId xmlns:p14="http://schemas.microsoft.com/office/powerpoint/2010/main" val="3994645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mailto:info@yooterasu.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382774"/>
            <a:ext cx="7772400" cy="571966"/>
          </a:xfrm>
        </p:spPr>
        <p:txBody>
          <a:bodyPr>
            <a:normAutofit/>
          </a:bodyPr>
          <a:lstStyle/>
          <a:p>
            <a:r>
              <a:rPr kumimoji="1" lang="ja-JP" altLang="en-US" sz="24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中小企業が</a:t>
            </a:r>
            <a:r>
              <a:rPr kumimoji="1" lang="ja-JP" altLang="en-US" sz="32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a:t>
            </a:r>
            <a:r>
              <a:rPr lang="ja-JP" altLang="en-US" sz="32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第２成長期へ進む５つのステップ」</a:t>
            </a:r>
            <a:endParaRPr kumimoji="1" lang="ja-JP" altLang="en-US" sz="3200" b="1"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サブタイトル 2"/>
          <p:cNvSpPr>
            <a:spLocks noGrp="1"/>
          </p:cNvSpPr>
          <p:nvPr>
            <p:ph type="subTitle" idx="1"/>
          </p:nvPr>
        </p:nvSpPr>
        <p:spPr>
          <a:xfrm>
            <a:off x="1143000" y="5782235"/>
            <a:ext cx="6858000" cy="781281"/>
          </a:xfrm>
        </p:spPr>
        <p:txBody>
          <a:bodyPr anchor="ctr">
            <a:noAutofit/>
          </a:bodyPr>
          <a:lstStyle/>
          <a:p>
            <a:pPr algn="r"/>
            <a:r>
              <a:rPr kumimoji="1" lang="ja-JP" altLang="en-US" sz="2000" b="1" u="sng" dirty="0" smtClean="0">
                <a:latin typeface="ＭＳ Ｐ明朝" panose="02020600040205080304" pitchFamily="18" charset="-128"/>
                <a:ea typeface="ＭＳ Ｐ明朝" panose="02020600040205080304" pitchFamily="18" charset="-128"/>
              </a:rPr>
              <a:t>株式会社ヨーテラスマネジメント</a:t>
            </a:r>
            <a:endParaRPr kumimoji="1" lang="en-US" altLang="ja-JP" sz="2000" b="1" u="sng" dirty="0" smtClean="0">
              <a:latin typeface="ＭＳ Ｐ明朝" panose="02020600040205080304" pitchFamily="18" charset="-128"/>
              <a:ea typeface="ＭＳ Ｐ明朝" panose="02020600040205080304" pitchFamily="18" charset="-128"/>
            </a:endParaRPr>
          </a:p>
          <a:p>
            <a:pPr algn="r"/>
            <a:r>
              <a:rPr lang="en-US" altLang="ja-JP" sz="2000" b="1" dirty="0" smtClean="0">
                <a:latin typeface="ＭＳ Ｐ明朝" panose="02020600040205080304" pitchFamily="18" charset="-128"/>
                <a:ea typeface="ＭＳ Ｐ明朝" panose="02020600040205080304" pitchFamily="18" charset="-128"/>
              </a:rPr>
              <a:t>http://yooterasu.boz</a:t>
            </a:r>
            <a:endParaRPr lang="en-US" altLang="ja-JP" sz="2000" b="1" dirty="0">
              <a:latin typeface="ＭＳ Ｐ明朝" panose="02020600040205080304" pitchFamily="18" charset="-128"/>
              <a:ea typeface="ＭＳ Ｐ明朝" panose="02020600040205080304" pitchFamily="18"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795" y="1581828"/>
            <a:ext cx="5718410" cy="4047562"/>
          </a:xfrm>
          <a:prstGeom prst="rect">
            <a:avLst/>
          </a:prstGeom>
        </p:spPr>
      </p:pic>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売上規模</a:t>
            </a:r>
            <a:r>
              <a:rPr lang="en-US" altLang="ja-JP"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1</a:t>
            </a:r>
            <a:r>
              <a:rPr lang="ja-JP" altLang="en-US"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a:t>
            </a:r>
            <a:r>
              <a:rPr lang="en-US" altLang="ja-JP"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3</a:t>
            </a:r>
            <a:r>
              <a:rPr lang="ja-JP" altLang="en-US"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億円企業の第</a:t>
            </a:r>
            <a:r>
              <a:rPr lang="ja-JP" altLang="en-US" sz="1800" dirty="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２</a:t>
            </a:r>
            <a:r>
              <a:rPr lang="ja-JP" altLang="en-US" sz="1800" dirty="0" smtClean="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成長期のための社内エンジンを構築す</a:t>
            </a:r>
            <a:r>
              <a:rPr lang="ja-JP" altLang="en-US" sz="1800" dirty="0">
                <a:ln w="0"/>
                <a:solidFill>
                  <a:schemeClr val="accent1">
                    <a:lumMod val="75000"/>
                  </a:schemeClr>
                </a:solidFill>
                <a:effectLst>
                  <a:outerShdw blurRad="38100" dist="25400" dir="5400000" algn="ctr" rotWithShape="0">
                    <a:srgbClr val="6E747A">
                      <a:alpha val="43000"/>
                    </a:srgbClr>
                  </a:outerShdw>
                </a:effectLst>
                <a:latin typeface="ＭＳ Ｐ明朝" panose="02020600040205080304" pitchFamily="18" charset="-128"/>
                <a:ea typeface="ＭＳ Ｐ明朝" panose="02020600040205080304" pitchFamily="18" charset="-128"/>
              </a:rPr>
              <a:t>る</a:t>
            </a:r>
            <a:endParaRPr lang="ja-JP" altLang="en-US" sz="18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6" name="円形吹き出し 5"/>
          <p:cNvSpPr/>
          <p:nvPr/>
        </p:nvSpPr>
        <p:spPr>
          <a:xfrm>
            <a:off x="5392272" y="3659397"/>
            <a:ext cx="1021976" cy="737791"/>
          </a:xfrm>
          <a:prstGeom prst="wedgeEllipseCallout">
            <a:avLst>
              <a:gd name="adj1" fmla="val 43873"/>
              <a:gd name="adj2" fmla="val -86754"/>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en-US" altLang="ja-JP" dirty="0" smtClean="0">
                <a:solidFill>
                  <a:srgbClr val="FFFF00"/>
                </a:solidFill>
              </a:rPr>
              <a:t>step5</a:t>
            </a:r>
            <a:endParaRPr kumimoji="1" lang="ja-JP" altLang="en-US" dirty="0">
              <a:solidFill>
                <a:srgbClr val="FFFF00"/>
              </a:solidFill>
            </a:endParaRPr>
          </a:p>
        </p:txBody>
      </p:sp>
    </p:spTree>
    <p:extLst>
      <p:ext uri="{BB962C8B-B14F-4D97-AF65-F5344CB8AC3E}">
        <p14:creationId xmlns:p14="http://schemas.microsoft.com/office/powerpoint/2010/main" val="1114391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06824" y="605125"/>
            <a:ext cx="7503458" cy="5632311"/>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◆一番厄介なのは人</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このフローを作ると何が良いか、というと担当者以外の人間が手伝いをしたり、チェックしたりすることが出来ます。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もともと混乱するぐらい忙しい人の場合、手助けしたくても誰も手が出せない、というケースがあります。初めは「忙しいのに業務フローなんてどうでも良い」と抵抗にあうこともありますが、自分が楽になる、と分かったとたん協力的になる経理担当者の方も多く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また自分の独占業務を他の人から侵されることを嫌う担当者もいますが、この部分をおろそかにすると、</a:t>
            </a:r>
            <a:r>
              <a:rPr lang="ja-JP" altLang="en-US" sz="1600" b="1" u="sng" dirty="0" smtClean="0">
                <a:latin typeface="ＭＳ Ｐ明朝" panose="02020600040205080304" pitchFamily="18" charset="-128"/>
                <a:ea typeface="ＭＳ Ｐ明朝" panose="02020600040205080304" pitchFamily="18" charset="-128"/>
              </a:rPr>
              <a:t>「忙しいからできません」</a:t>
            </a:r>
            <a:r>
              <a:rPr lang="ja-JP" altLang="en-US" sz="1600" dirty="0" smtClean="0">
                <a:latin typeface="ＭＳ Ｐ明朝" panose="02020600040205080304" pitchFamily="18" charset="-128"/>
                <a:ea typeface="ＭＳ Ｐ明朝" panose="02020600040205080304" pitchFamily="18" charset="-128"/>
              </a:rPr>
              <a:t>というような理由で、利益管理が中途半端に終わってしまいます。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このフローづくりがいわゆる</a:t>
            </a:r>
            <a:r>
              <a:rPr lang="ja-JP" altLang="en-US" sz="2000" b="1" u="sng" dirty="0" smtClean="0">
                <a:solidFill>
                  <a:srgbClr val="FF0000"/>
                </a:solidFill>
                <a:latin typeface="ＭＳ Ｐ明朝" panose="02020600040205080304" pitchFamily="18" charset="-128"/>
                <a:ea typeface="ＭＳ Ｐ明朝" panose="02020600040205080304" pitchFamily="18" charset="-128"/>
              </a:rPr>
              <a:t>業務の標準化</a:t>
            </a:r>
            <a:r>
              <a:rPr lang="ja-JP" altLang="en-US" sz="1600" dirty="0" smtClean="0">
                <a:latin typeface="ＭＳ Ｐ明朝" panose="02020600040205080304" pitchFamily="18" charset="-128"/>
                <a:ea typeface="ＭＳ Ｐ明朝" panose="02020600040205080304" pitchFamily="18" charset="-128"/>
              </a:rPr>
              <a:t>というものです。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これをやると、経営者も経理担当者の動きが分かりますし、担当者が変わった場合もスムーズに引継ぎが出来ます。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何</a:t>
            </a:r>
            <a:r>
              <a:rPr lang="ja-JP" altLang="en-US" sz="1600" dirty="0" smtClean="0">
                <a:latin typeface="ＭＳ Ｐ明朝" panose="02020600040205080304" pitchFamily="18" charset="-128"/>
                <a:ea typeface="ＭＳ Ｐ明朝" panose="02020600040205080304" pitchFamily="18" charset="-128"/>
              </a:rPr>
              <a:t>よりも不正が発生しません。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2000" b="1" u="sng" dirty="0" smtClean="0">
                <a:solidFill>
                  <a:srgbClr val="FF0000"/>
                </a:solidFill>
                <a:latin typeface="ＭＳ Ｐ明朝" panose="02020600040205080304" pitchFamily="18" charset="-128"/>
                <a:ea typeface="ＭＳ Ｐ明朝" panose="02020600040205080304" pitchFamily="18" charset="-128"/>
              </a:rPr>
              <a:t>不正</a:t>
            </a:r>
            <a:r>
              <a:rPr lang="ja-JP" altLang="en-US" sz="1600" dirty="0" smtClean="0">
                <a:latin typeface="ＭＳ Ｐ明朝" panose="02020600040205080304" pitchFamily="18" charset="-128"/>
                <a:ea typeface="ＭＳ Ｐ明朝" panose="02020600040205080304" pitchFamily="18" charset="-128"/>
              </a:rPr>
              <a:t>は、経営者も周囲もその人の業務内容が見えない場合に発生します。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もともと不正するつもりがなくても、自分以外誰も分からない、ちょっと</a:t>
            </a:r>
            <a:r>
              <a:rPr lang="ja-JP" altLang="en-US" sz="1600" dirty="0" err="1" smtClean="0">
                <a:latin typeface="ＭＳ Ｐ明朝" panose="02020600040205080304" pitchFamily="18" charset="-128"/>
                <a:ea typeface="ＭＳ Ｐ明朝" panose="02020600040205080304" pitchFamily="18" charset="-128"/>
              </a:rPr>
              <a:t>ぐらい</a:t>
            </a:r>
            <a:r>
              <a:rPr lang="ja-JP" altLang="en-US" sz="1600" dirty="0" smtClean="0">
                <a:latin typeface="ＭＳ Ｐ明朝" panose="02020600040205080304" pitchFamily="18" charset="-128"/>
                <a:ea typeface="ＭＳ Ｐ明朝" panose="02020600040205080304" pitchFamily="18" charset="-128"/>
              </a:rPr>
              <a:t>良いか、という</a:t>
            </a:r>
            <a:r>
              <a:rPr lang="ja-JP" altLang="en-US" sz="1600" b="1" u="sng" dirty="0" smtClean="0">
                <a:latin typeface="ＭＳ Ｐ明朝" panose="02020600040205080304" pitchFamily="18" charset="-128"/>
                <a:ea typeface="ＭＳ Ｐ明朝" panose="02020600040205080304" pitchFamily="18" charset="-128"/>
              </a:rPr>
              <a:t>出来心が起きる環境</a:t>
            </a:r>
            <a:r>
              <a:rPr lang="ja-JP" altLang="en-US" sz="1600" dirty="0" smtClean="0">
                <a:latin typeface="ＭＳ Ｐ明朝" panose="02020600040205080304" pitchFamily="18" charset="-128"/>
                <a:ea typeface="ＭＳ Ｐ明朝" panose="02020600040205080304" pitchFamily="18" charset="-128"/>
              </a:rPr>
              <a:t>が不正を発生させます。中小企業の経理担当者の不正の多くはこうしたパターンです。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人に原因を求めるのではなく、しく</a:t>
            </a:r>
            <a:r>
              <a:rPr lang="ja-JP" altLang="en-US" sz="1600" dirty="0">
                <a:latin typeface="ＭＳ Ｐ明朝" panose="02020600040205080304" pitchFamily="18" charset="-128"/>
                <a:ea typeface="ＭＳ Ｐ明朝" panose="02020600040205080304" pitchFamily="18" charset="-128"/>
              </a:rPr>
              <a:t>み</a:t>
            </a:r>
            <a:r>
              <a:rPr lang="ja-JP" altLang="en-US" sz="1600" dirty="0" smtClean="0">
                <a:latin typeface="ＭＳ Ｐ明朝" panose="02020600040205080304" pitchFamily="18" charset="-128"/>
                <a:ea typeface="ＭＳ Ｐ明朝" panose="02020600040205080304" pitchFamily="18" charset="-128"/>
              </a:rPr>
              <a:t>を整備して誰も不幸にならない仕事</a:t>
            </a:r>
            <a:r>
              <a:rPr lang="ja-JP" altLang="en-US" sz="1600" dirty="0">
                <a:latin typeface="ＭＳ Ｐ明朝" panose="02020600040205080304" pitchFamily="18" charset="-128"/>
                <a:ea typeface="ＭＳ Ｐ明朝" panose="02020600040205080304" pitchFamily="18" charset="-128"/>
              </a:rPr>
              <a:t>環境</a:t>
            </a:r>
            <a:r>
              <a:rPr lang="ja-JP" altLang="en-US" sz="1600" dirty="0" smtClean="0">
                <a:latin typeface="ＭＳ Ｐ明朝" panose="02020600040205080304" pitchFamily="18" charset="-128"/>
                <a:ea typeface="ＭＳ Ｐ明朝" panose="02020600040205080304" pitchFamily="18" charset="-128"/>
              </a:rPr>
              <a:t>を作るのも経営者の役割です。</a:t>
            </a:r>
            <a:endParaRPr lang="en-US" altLang="ja-JP"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681898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4" name="タイトル 1"/>
          <p:cNvSpPr>
            <a:spLocks noGrp="1"/>
          </p:cNvSpPr>
          <p:nvPr>
            <p:ph type="ctrTitle"/>
          </p:nvPr>
        </p:nvSpPr>
        <p:spPr>
          <a:xfrm>
            <a:off x="685800" y="382774"/>
            <a:ext cx="7772400" cy="571966"/>
          </a:xfrm>
        </p:spPr>
        <p:txBody>
          <a:bodyPr>
            <a:noAutofit/>
          </a:bodyPr>
          <a:lstStyle/>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a:ln w="0"/>
                <a:latin typeface="ＭＳ Ｐ明朝" panose="02020600040205080304" pitchFamily="18" charset="-128"/>
                <a:ea typeface="ＭＳ Ｐ明朝" panose="02020600040205080304" pitchFamily="18" charset="-128"/>
              </a:rPr>
              <a:t>３</a:t>
            </a:r>
            <a:r>
              <a:rPr lang="ja-JP" altLang="en-US" sz="2400" b="1" dirty="0" smtClean="0">
                <a:ln w="0"/>
                <a:latin typeface="ＭＳ Ｐ明朝" panose="02020600040205080304" pitchFamily="18" charset="-128"/>
                <a:ea typeface="ＭＳ Ｐ明朝" panose="02020600040205080304" pitchFamily="18" charset="-128"/>
              </a:rPr>
              <a:t>．</a:t>
            </a:r>
            <a:r>
              <a:rPr lang="ja-JP" altLang="ja-JP" sz="2400" b="1" dirty="0">
                <a:latin typeface="ＭＳ Ｐ明朝" panose="02020600040205080304" pitchFamily="18" charset="-128"/>
                <a:ea typeface="ＭＳ Ｐ明朝" panose="02020600040205080304" pitchFamily="18" charset="-128"/>
              </a:rPr>
              <a:t>社員に利益意識を高めてもらう月例会議を運営</a:t>
            </a:r>
            <a:endParaRPr lang="en-US" altLang="ja-JP" sz="2400" b="1" dirty="0">
              <a:ln w="0"/>
              <a:latin typeface="ＭＳ Ｐ明朝" panose="02020600040205080304" pitchFamily="18" charset="-128"/>
              <a:ea typeface="ＭＳ Ｐ明朝" panose="02020600040205080304" pitchFamily="18" charset="-128"/>
            </a:endParaRPr>
          </a:p>
        </p:txBody>
      </p:sp>
      <p:cxnSp>
        <p:nvCxnSpPr>
          <p:cNvPr id="7" name="直線コネクタ 6"/>
          <p:cNvCxnSpPr/>
          <p:nvPr/>
        </p:nvCxnSpPr>
        <p:spPr>
          <a:xfrm flipV="1">
            <a:off x="753035" y="941294"/>
            <a:ext cx="6911789" cy="1344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06824" y="1721226"/>
            <a:ext cx="7503458" cy="4278094"/>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a:t>
            </a:r>
            <a:r>
              <a:rPr kumimoji="1" lang="ja-JP" altLang="en-US" sz="1600" b="1" dirty="0" smtClean="0">
                <a:latin typeface="ＭＳ Ｐ明朝" panose="02020600040205080304" pitchFamily="18" charset="-128"/>
                <a:ea typeface="ＭＳ Ｐ明朝" panose="02020600040205080304" pitchFamily="18" charset="-128"/>
              </a:rPr>
              <a:t>売上が上がればいい」では会社は儲からない</a:t>
            </a:r>
            <a:endParaRPr kumimoji="1"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多くの会社で見られるのが「売上至上主義」です。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売上</a:t>
            </a:r>
            <a:r>
              <a:rPr lang="ja-JP" altLang="en-US" sz="1600" dirty="0" smtClean="0">
                <a:latin typeface="ＭＳ Ｐ明朝" panose="02020600040205080304" pitchFamily="18" charset="-128"/>
                <a:ea typeface="ＭＳ Ｐ明朝" panose="02020600040205080304" pitchFamily="18" charset="-128"/>
              </a:rPr>
              <a:t>はお</a:t>
            </a:r>
            <a:r>
              <a:rPr lang="ja-JP" altLang="en-US" sz="1600" dirty="0">
                <a:latin typeface="ＭＳ Ｐ明朝" panose="02020600040205080304" pitchFamily="18" charset="-128"/>
                <a:ea typeface="ＭＳ Ｐ明朝" panose="02020600040205080304" pitchFamily="18" charset="-128"/>
              </a:rPr>
              <a:t>金</a:t>
            </a:r>
            <a:r>
              <a:rPr lang="ja-JP" altLang="en-US" sz="1600" dirty="0" smtClean="0">
                <a:latin typeface="ＭＳ Ｐ明朝" panose="02020600040205080304" pitchFamily="18" charset="-128"/>
                <a:ea typeface="ＭＳ Ｐ明朝" panose="02020600040205080304" pitchFamily="18" charset="-128"/>
              </a:rPr>
              <a:t>が</a:t>
            </a:r>
            <a:r>
              <a:rPr lang="ja-JP" altLang="en-US" sz="1600" dirty="0">
                <a:latin typeface="ＭＳ Ｐ明朝" panose="02020600040205080304" pitchFamily="18" charset="-128"/>
                <a:ea typeface="ＭＳ Ｐ明朝" panose="02020600040205080304" pitchFamily="18" charset="-128"/>
              </a:rPr>
              <a:t>入</a:t>
            </a:r>
            <a:r>
              <a:rPr lang="ja-JP" altLang="en-US" sz="1600" dirty="0" smtClean="0">
                <a:latin typeface="ＭＳ Ｐ明朝" panose="02020600040205080304" pitchFamily="18" charset="-128"/>
                <a:ea typeface="ＭＳ Ｐ明朝" panose="02020600040205080304" pitchFamily="18" charset="-128"/>
              </a:rPr>
              <a:t>ってくる唯一の手段となりますので、当然大切です。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しかし、利益にならない売上を一生懸命積上げても何もなりません。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そうならないための利益管理ですが、経営者だけが意識しても、実際に売上を作る社員の人たちが業績を意識できないと、成果は出てきません。</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また会社への貢献意識や改善意識も「売上が上がればいい」では出てきません。</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lang="ja-JP" altLang="en-US" sz="1600" dirty="0" smtClean="0">
                <a:latin typeface="ＭＳ Ｐ明朝" panose="02020600040205080304" pitchFamily="18" charset="-128"/>
                <a:ea typeface="ＭＳ Ｐ明朝" panose="02020600040205080304" pitchFamily="18" charset="-128"/>
              </a:rPr>
              <a:t>安易な値引き</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lang="ja-JP" altLang="en-US" sz="1600" dirty="0" smtClean="0">
                <a:latin typeface="ＭＳ Ｐ明朝" panose="02020600040205080304" pitchFamily="18" charset="-128"/>
                <a:ea typeface="ＭＳ Ｐ明朝" panose="02020600040205080304" pitchFamily="18" charset="-128"/>
              </a:rPr>
              <a:t>長年付き合っている割高な外注先への発注</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lang="ja-JP" altLang="en-US" sz="1600" dirty="0" smtClean="0">
                <a:latin typeface="ＭＳ Ｐ明朝" panose="02020600040205080304" pitchFamily="18" charset="-128"/>
                <a:ea typeface="ＭＳ Ｐ明朝" panose="02020600040205080304" pitchFamily="18" charset="-128"/>
              </a:rPr>
              <a:t>慎重に経費を計算しいなまま内製</a:t>
            </a:r>
            <a:r>
              <a:rPr lang="en-US" altLang="ja-JP" sz="1600" dirty="0"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外製の判断をしてしまう</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lang="ja-JP" altLang="en-US" sz="1600" dirty="0" smtClean="0">
                <a:latin typeface="ＭＳ Ｐ明朝" panose="02020600040205080304" pitchFamily="18" charset="-128"/>
                <a:ea typeface="ＭＳ Ｐ明朝" panose="02020600040205080304" pitchFamily="18" charset="-128"/>
              </a:rPr>
              <a:t>在庫切れを恐れるがための大量発注</a:t>
            </a:r>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などいろんな無駄が発生しています。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しかし元をたどると社員の人たちは、目の前のお客様に喜んでもらおうと考えて動いていることがほとんどです。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お客様は意識しているけど、会社の利益は見えないので意識に上がってこないのです。</a:t>
            </a:r>
            <a:endParaRPr lang="en-US" altLang="ja-JP" sz="1600" dirty="0">
              <a:latin typeface="ＭＳ Ｐ明朝" panose="02020600040205080304" pitchFamily="18" charset="-128"/>
              <a:ea typeface="ＭＳ Ｐ明朝" panose="02020600040205080304" pitchFamily="18" charset="-128"/>
            </a:endParaRPr>
          </a:p>
        </p:txBody>
      </p:sp>
      <p:sp>
        <p:nvSpPr>
          <p:cNvPr id="9" name="テキスト ボックス 8"/>
          <p:cNvSpPr txBox="1"/>
          <p:nvPr/>
        </p:nvSpPr>
        <p:spPr>
          <a:xfrm>
            <a:off x="806824" y="1230871"/>
            <a:ext cx="2603598"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kumimoji="1" lang="ja-JP" altLang="en-US" b="1" dirty="0" smtClean="0">
                <a:solidFill>
                  <a:schemeClr val="accent5"/>
                </a:solidFill>
                <a:latin typeface="ＭＳ Ｐ明朝" panose="02020600040205080304" pitchFamily="18" charset="-128"/>
                <a:ea typeface="ＭＳ Ｐ明朝" panose="02020600040205080304" pitchFamily="18" charset="-128"/>
              </a:rPr>
              <a:t>業績意識を定着させる</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Tree>
    <p:extLst>
      <p:ext uri="{BB962C8B-B14F-4D97-AF65-F5344CB8AC3E}">
        <p14:creationId xmlns:p14="http://schemas.microsoft.com/office/powerpoint/2010/main" val="2577007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605125"/>
            <a:ext cx="7503458" cy="4339650"/>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◆月１回の会議で意識を変えていく</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月に一回、数字に責任を持たせると決めた人を中心に会議をします。この集める人は</a:t>
            </a:r>
            <a:r>
              <a:rPr lang="en-US" altLang="ja-JP" sz="1600" dirty="0" smtClean="0">
                <a:latin typeface="ＭＳ Ｐ明朝" panose="02020600040205080304" pitchFamily="18" charset="-128"/>
                <a:ea typeface="ＭＳ Ｐ明朝" panose="02020600040205080304" pitchFamily="18" charset="-128"/>
              </a:rPr>
              <a:t>Step.2</a:t>
            </a:r>
            <a:r>
              <a:rPr lang="ja-JP" altLang="en-US" sz="1600" dirty="0" smtClean="0">
                <a:latin typeface="ＭＳ Ｐ明朝" panose="02020600040205080304" pitchFamily="18" charset="-128"/>
                <a:ea typeface="ＭＳ Ｐ明朝" panose="02020600040205080304" pitchFamily="18" charset="-128"/>
              </a:rPr>
              <a:t>のサンプル①の表であればプロジェクトリーダーということになります。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a:t>
            </a:r>
            <a:r>
              <a:rPr lang="ja-JP" altLang="en-US" sz="1600" dirty="0">
                <a:latin typeface="ＭＳ Ｐ明朝" panose="02020600040205080304" pitchFamily="18" charset="-128"/>
                <a:ea typeface="ＭＳ Ｐ明朝" panose="02020600040205080304" pitchFamily="18" charset="-128"/>
              </a:rPr>
              <a:t>表</a:t>
            </a:r>
            <a:r>
              <a:rPr lang="ja-JP" altLang="en-US" sz="1600" dirty="0" smtClean="0">
                <a:latin typeface="ＭＳ Ｐ明朝" panose="02020600040205080304" pitchFamily="18" charset="-128"/>
                <a:ea typeface="ＭＳ Ｐ明朝" panose="02020600040205080304" pitchFamily="18" charset="-128"/>
              </a:rPr>
              <a:t>の単位が部門単位であれば、部門長。営業担当者単位であれば、営業担当者、というように、フォーマットの枠とその数字に責任を持つ人が同じ出ないと会議の意味がありません。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そして会議の目的は</a:t>
            </a:r>
            <a:r>
              <a:rPr lang="ja-JP" altLang="en-US" sz="2000" b="1" u="sng" dirty="0" smtClean="0">
                <a:solidFill>
                  <a:srgbClr val="FF0000"/>
                </a:solidFill>
                <a:latin typeface="ＭＳ Ｐ明朝" panose="02020600040205080304" pitchFamily="18" charset="-128"/>
                <a:ea typeface="ＭＳ Ｐ明朝" panose="02020600040205080304" pitchFamily="18" charset="-128"/>
              </a:rPr>
              <a:t>考えてもらうこと</a:t>
            </a:r>
            <a:r>
              <a:rPr lang="ja-JP" altLang="en-US" sz="1600" dirty="0" smtClean="0">
                <a:latin typeface="ＭＳ Ｐ明朝" panose="02020600040205080304" pitchFamily="18" charset="-128"/>
                <a:ea typeface="ＭＳ Ｐ明朝" panose="02020600040205080304" pitchFamily="18" charset="-128"/>
              </a:rPr>
              <a:t>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ういう会議をすると、数字で相手を責める経営者の方がいますが、これは正しくありません。数字が悪い原因を本人に振り返ってもらい、次月どのように改善をするのか？ということを考えていくことが必要と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せっかく時間を使って会議するのに、業績の責任を追及するだけでは何もなりません。</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どうしたら改善できるのかを本人の考えを述べてもらい、それから周りからも意見を貰い、その結果本人の行動を決めてもらう、という建設的な場にしないと意味がありません。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その為には</a:t>
            </a:r>
            <a:r>
              <a:rPr lang="ja-JP" altLang="en-US" sz="1600" b="1" u="sng" dirty="0" smtClean="0">
                <a:latin typeface="ＭＳ Ｐ明朝" panose="02020600040205080304" pitchFamily="18" charset="-128"/>
                <a:ea typeface="ＭＳ Ｐ明朝" panose="02020600040205080304" pitchFamily="18" charset="-128"/>
              </a:rPr>
              <a:t>事前に準備をしてもらい</a:t>
            </a:r>
            <a:r>
              <a:rPr lang="ja-JP" altLang="en-US" sz="1600" dirty="0" smtClean="0">
                <a:latin typeface="ＭＳ Ｐ明朝" panose="02020600040205080304" pitchFamily="18" charset="-128"/>
                <a:ea typeface="ＭＳ Ｐ明朝" panose="02020600040205080304" pitchFamily="18" charset="-128"/>
              </a:rPr>
              <a:t>、それから会議に参加してもらうことが大切です。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91213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pic>
        <p:nvPicPr>
          <p:cNvPr id="9" name="図 8"/>
          <p:cNvPicPr>
            <a:picLocks noChangeAspect="1"/>
          </p:cNvPicPr>
          <p:nvPr/>
        </p:nvPicPr>
        <p:blipFill>
          <a:blip r:embed="rId2"/>
          <a:stretch>
            <a:fillRect/>
          </a:stretch>
        </p:blipFill>
        <p:spPr>
          <a:xfrm>
            <a:off x="4547513" y="453606"/>
            <a:ext cx="4596487" cy="6135452"/>
          </a:xfrm>
          <a:prstGeom prst="rect">
            <a:avLst/>
          </a:prstGeom>
        </p:spPr>
      </p:pic>
      <p:sp>
        <p:nvSpPr>
          <p:cNvPr id="10" name="テキスト ボックス 9"/>
          <p:cNvSpPr txBox="1"/>
          <p:nvPr/>
        </p:nvSpPr>
        <p:spPr>
          <a:xfrm>
            <a:off x="8030839" y="147989"/>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サンプル③</a:t>
            </a:r>
            <a:endParaRPr kumimoji="1" lang="ja-JP" altLang="en-US" sz="1100" dirty="0"/>
          </a:p>
        </p:txBody>
      </p:sp>
      <p:sp>
        <p:nvSpPr>
          <p:cNvPr id="11" name="テキスト ボックス 10"/>
          <p:cNvSpPr txBox="1"/>
          <p:nvPr/>
        </p:nvSpPr>
        <p:spPr>
          <a:xfrm>
            <a:off x="806824" y="605125"/>
            <a:ext cx="3550023" cy="4278094"/>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◆事前に自分の考えをまとめる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会議</a:t>
            </a:r>
            <a:r>
              <a:rPr lang="ja-JP" altLang="en-US" sz="1600" dirty="0" smtClean="0">
                <a:latin typeface="ＭＳ Ｐ明朝" panose="02020600040205080304" pitchFamily="18" charset="-128"/>
                <a:ea typeface="ＭＳ Ｐ明朝" panose="02020600040205080304" pitchFamily="18" charset="-128"/>
              </a:rPr>
              <a:t>に大切なのは準備です。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準備</a:t>
            </a:r>
            <a:r>
              <a:rPr lang="ja-JP" altLang="en-US" sz="1600" dirty="0" smtClean="0">
                <a:latin typeface="ＭＳ Ｐ明朝" panose="02020600040205080304" pitchFamily="18" charset="-128"/>
                <a:ea typeface="ＭＳ Ｐ明朝" panose="02020600040205080304" pitchFamily="18" charset="-128"/>
              </a:rPr>
              <a:t>のない</a:t>
            </a:r>
            <a:r>
              <a:rPr lang="ja-JP" altLang="en-US" sz="1600" dirty="0">
                <a:latin typeface="ＭＳ Ｐ明朝" panose="02020600040205080304" pitchFamily="18" charset="-128"/>
                <a:ea typeface="ＭＳ Ｐ明朝" panose="02020600040205080304" pitchFamily="18" charset="-128"/>
              </a:rPr>
              <a:t>会議</a:t>
            </a:r>
            <a:r>
              <a:rPr lang="ja-JP" altLang="en-US" sz="1600" dirty="0" smtClean="0">
                <a:latin typeface="ＭＳ Ｐ明朝" panose="02020600040205080304" pitchFamily="18" charset="-128"/>
                <a:ea typeface="ＭＳ Ｐ明朝" panose="02020600040205080304" pitchFamily="18" charset="-128"/>
              </a:rPr>
              <a:t>はダラダラするので、時間の効率が非常に悪くなります。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サンプル①の利益管理から事実を読み取り、</a:t>
            </a:r>
            <a:r>
              <a:rPr lang="ja-JP" altLang="en-US" sz="1600" dirty="0">
                <a:latin typeface="ＭＳ Ｐ明朝" panose="02020600040205080304" pitchFamily="18" charset="-128"/>
                <a:ea typeface="ＭＳ Ｐ明朝" panose="02020600040205080304" pitchFamily="18" charset="-128"/>
              </a:rPr>
              <a:t>右</a:t>
            </a:r>
            <a:r>
              <a:rPr lang="ja-JP" altLang="en-US" sz="1600" dirty="0" smtClean="0">
                <a:latin typeface="ＭＳ Ｐ明朝" panose="02020600040205080304" pitchFamily="18" charset="-128"/>
                <a:ea typeface="ＭＳ Ｐ明朝" panose="02020600040205080304" pitchFamily="18" charset="-128"/>
              </a:rPr>
              <a:t>のサンプル③のフォーマットを使ってよかった点、悪かった点を抽出します。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それからその原因を自己分析して、そしてその対策、今月と次月の予測を出してもらいます。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数字を出すことが大切なのではなく、社員の人たちに自分たちで改善策を考えてもらうことが大切です。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130207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605125"/>
            <a:ext cx="7503458" cy="5016758"/>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◆経営者は会議で何を見るか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利益の出せない部門は、何らかの非効率を抱えています。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経営者が見なければいけないのは、その原因がどこから来るか？ということです。特に好調な部門、プロジェクト、営業担当者などと比較して何が違うのかというか、というのは大きな改善のヒントが隠れていることが多い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外注費の構成比が高いところは、低いところに比べて何が悪いのか。</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当事者である社員の人たちにも考えてもらうことが大切なのですが、経営者の視点で見るとまた違ったものが見えてきます。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業績のよい部門はやはり、外注先をたくさん持っていてきめ細かく使い分けたり、スケジュールに余裕があり、いろんな交渉をしていたりします。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逆に見かけの売上は良いが、利益が出ていないところは、十分な交渉をしていなかったり、</a:t>
            </a:r>
            <a:r>
              <a:rPr lang="ja-JP" altLang="en-US" sz="1600" b="1" u="sng" dirty="0" smtClean="0">
                <a:latin typeface="ＭＳ Ｐ明朝" panose="02020600040205080304" pitchFamily="18" charset="-128"/>
                <a:ea typeface="ＭＳ Ｐ明朝" panose="02020600040205080304" pitchFamily="18" charset="-128"/>
              </a:rPr>
              <a:t>スケジュールぎりぎり</a:t>
            </a:r>
            <a:r>
              <a:rPr lang="ja-JP" altLang="en-US" sz="1600" dirty="0" smtClean="0">
                <a:latin typeface="ＭＳ Ｐ明朝" panose="02020600040205080304" pitchFamily="18" charset="-128"/>
                <a:ea typeface="ＭＳ Ｐ明朝" panose="02020600040205080304" pitchFamily="18" charset="-128"/>
              </a:rPr>
              <a:t>に動いていて、お客様に納品するだけで精一杯、というケースが多くあります。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数字は行動の結果ですので、その数字が悪いということはなんらか非効率なことをしている可能性が高いのです。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338826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4" name="タイトル 1"/>
          <p:cNvSpPr>
            <a:spLocks noGrp="1"/>
          </p:cNvSpPr>
          <p:nvPr>
            <p:ph type="ctrTitle"/>
          </p:nvPr>
        </p:nvSpPr>
        <p:spPr>
          <a:xfrm>
            <a:off x="618981" y="382774"/>
            <a:ext cx="8173327" cy="571966"/>
          </a:xfrm>
        </p:spPr>
        <p:txBody>
          <a:bodyPr>
            <a:noAutofit/>
          </a:bodyPr>
          <a:lstStyle/>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a:ln w="0"/>
                <a:latin typeface="ＭＳ Ｐ明朝" panose="02020600040205080304" pitchFamily="18" charset="-128"/>
                <a:ea typeface="ＭＳ Ｐ明朝" panose="02020600040205080304" pitchFamily="18" charset="-128"/>
              </a:rPr>
              <a:t>４．</a:t>
            </a:r>
            <a:r>
              <a:rPr lang="ja-JP" altLang="en-US" sz="2200" b="1" dirty="0">
                <a:ln w="0"/>
                <a:latin typeface="ＭＳ Ｐ明朝" panose="02020600040205080304" pitchFamily="18" charset="-128"/>
                <a:ea typeface="ＭＳ Ｐ明朝" panose="02020600040205080304" pitchFamily="18" charset="-128"/>
              </a:rPr>
              <a:t>社員の成長に必要な方法を具体化するロードマップを作成</a:t>
            </a:r>
            <a:endParaRPr lang="en-US" altLang="ja-JP" sz="2200" b="1" dirty="0">
              <a:ln w="0"/>
              <a:latin typeface="ＭＳ Ｐ明朝" panose="02020600040205080304" pitchFamily="18" charset="-128"/>
              <a:ea typeface="ＭＳ Ｐ明朝" panose="02020600040205080304" pitchFamily="18" charset="-128"/>
            </a:endParaRPr>
          </a:p>
        </p:txBody>
      </p:sp>
      <p:cxnSp>
        <p:nvCxnSpPr>
          <p:cNvPr id="7" name="直線コネクタ 6"/>
          <p:cNvCxnSpPr/>
          <p:nvPr/>
        </p:nvCxnSpPr>
        <p:spPr>
          <a:xfrm>
            <a:off x="756140" y="912536"/>
            <a:ext cx="7835691"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06824" y="1721226"/>
            <a:ext cx="7503458" cy="4031873"/>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◆人が育たなければそこで成長は終わる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創業</a:t>
            </a:r>
            <a:r>
              <a:rPr lang="ja-JP" altLang="en-US" sz="1600" dirty="0">
                <a:latin typeface="ＭＳ Ｐ明朝" panose="02020600040205080304" pitchFamily="18" charset="-128"/>
                <a:ea typeface="ＭＳ Ｐ明朝" panose="02020600040205080304" pitchFamily="18" charset="-128"/>
              </a:rPr>
              <a:t>社長</a:t>
            </a:r>
            <a:r>
              <a:rPr lang="ja-JP" altLang="en-US" sz="1600" dirty="0" smtClean="0">
                <a:latin typeface="ＭＳ Ｐ明朝" panose="02020600040205080304" pitchFamily="18" charset="-128"/>
                <a:ea typeface="ＭＳ Ｐ明朝" panose="02020600040205080304" pitchFamily="18" charset="-128"/>
              </a:rPr>
              <a:t>が１人で頑張ってできる売上規模はおよそ１億円～２億円です。</a:t>
            </a:r>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業態の違いや、社長が飛びぬけて優秀な場合は</a:t>
            </a:r>
            <a:r>
              <a:rPr lang="ja-JP" altLang="en-US" sz="1600" dirty="0">
                <a:latin typeface="ＭＳ Ｐ明朝" panose="02020600040205080304" pitchFamily="18" charset="-128"/>
                <a:ea typeface="ＭＳ Ｐ明朝" panose="02020600040205080304" pitchFamily="18" charset="-128"/>
              </a:rPr>
              <a:t>３</a:t>
            </a:r>
            <a:r>
              <a:rPr lang="ja-JP" altLang="en-US" sz="1600" dirty="0" smtClean="0">
                <a:latin typeface="ＭＳ Ｐ明朝" panose="02020600040205080304" pitchFamily="18" charset="-128"/>
                <a:ea typeface="ＭＳ Ｐ明朝" panose="02020600040205080304" pitchFamily="18" charset="-128"/>
              </a:rPr>
              <a:t>億円まで行くこともあります。</a:t>
            </a:r>
            <a:endParaRPr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本当はこれだけでも凄いことなのです。</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しかし、さらに自分の商品やサービスを広めていきたい、と考えた場合、また自分の事業を後継者に引き継ぎたいと思ったとき、自分以外に営業やマーケティング、製品開発などが出来る人材を育てないとうまく行きません。</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社長が自分がいなくても会社が回るイメージが出来ればそれは人が育っている、ということです。</a:t>
            </a:r>
            <a:endParaRPr kumimoji="1"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そして会社が大きくなるイメージが明確にできるようになる時も、実は人材に目途が立った時です。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このやり方で人を育てることが出来れば、会社が大きくなる！という確信を持つためには</a:t>
            </a:r>
            <a:r>
              <a:rPr lang="ja-JP" altLang="en-US" sz="1600" dirty="0">
                <a:latin typeface="ＭＳ Ｐ明朝" panose="02020600040205080304" pitchFamily="18" charset="-128"/>
                <a:ea typeface="ＭＳ Ｐ明朝" panose="02020600040205080304" pitchFamily="18" charset="-128"/>
              </a:rPr>
              <a:t>人</a:t>
            </a:r>
            <a:r>
              <a:rPr lang="ja-JP" altLang="en-US" sz="1600" dirty="0" smtClean="0">
                <a:latin typeface="ＭＳ Ｐ明朝" panose="02020600040205080304" pitchFamily="18" charset="-128"/>
                <a:ea typeface="ＭＳ Ｐ明朝" panose="02020600040205080304" pitchFamily="18" charset="-128"/>
              </a:rPr>
              <a:t>が</a:t>
            </a:r>
            <a:r>
              <a:rPr lang="ja-JP" altLang="en-US" sz="1600" dirty="0">
                <a:latin typeface="ＭＳ Ｐ明朝" panose="02020600040205080304" pitchFamily="18" charset="-128"/>
                <a:ea typeface="ＭＳ Ｐ明朝" panose="02020600040205080304" pitchFamily="18" charset="-128"/>
              </a:rPr>
              <a:t>育</a:t>
            </a:r>
            <a:r>
              <a:rPr lang="ja-JP" altLang="en-US" sz="1600" dirty="0" smtClean="0">
                <a:latin typeface="ＭＳ Ｐ明朝" panose="02020600040205080304" pitchFamily="18" charset="-128"/>
                <a:ea typeface="ＭＳ Ｐ明朝" panose="02020600040205080304" pitchFamily="18" charset="-128"/>
              </a:rPr>
              <a:t>つための仕組みが必要です</a:t>
            </a:r>
            <a:endParaRPr lang="en-US" altLang="ja-JP" sz="1600" dirty="0">
              <a:latin typeface="ＭＳ Ｐ明朝" panose="02020600040205080304" pitchFamily="18" charset="-128"/>
              <a:ea typeface="ＭＳ Ｐ明朝" panose="02020600040205080304" pitchFamily="18" charset="-128"/>
            </a:endParaRPr>
          </a:p>
        </p:txBody>
      </p:sp>
      <p:sp>
        <p:nvSpPr>
          <p:cNvPr id="9" name="テキスト ボックス 8"/>
          <p:cNvSpPr txBox="1"/>
          <p:nvPr/>
        </p:nvSpPr>
        <p:spPr>
          <a:xfrm>
            <a:off x="806824" y="1230871"/>
            <a:ext cx="4475905"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lang="ja-JP" altLang="en-US" b="1" dirty="0">
                <a:solidFill>
                  <a:schemeClr val="accent5"/>
                </a:solidFill>
                <a:latin typeface="ＭＳ Ｐ明朝" panose="02020600040205080304" pitchFamily="18" charset="-128"/>
                <a:ea typeface="ＭＳ Ｐ明朝" panose="02020600040205080304" pitchFamily="18" charset="-128"/>
              </a:rPr>
              <a:t>会社</a:t>
            </a:r>
            <a:r>
              <a:rPr lang="ja-JP" altLang="en-US" b="1" dirty="0" smtClean="0">
                <a:solidFill>
                  <a:schemeClr val="accent5"/>
                </a:solidFill>
                <a:latin typeface="ＭＳ Ｐ明朝" panose="02020600040205080304" pitchFamily="18" charset="-128"/>
                <a:ea typeface="ＭＳ Ｐ明朝" panose="02020600040205080304" pitchFamily="18" charset="-128"/>
              </a:rPr>
              <a:t>が成長できるかどうかの大きな分岐点</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Tree>
    <p:extLst>
      <p:ext uri="{BB962C8B-B14F-4D97-AF65-F5344CB8AC3E}">
        <p14:creationId xmlns:p14="http://schemas.microsoft.com/office/powerpoint/2010/main" val="44361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510996"/>
            <a:ext cx="7503458" cy="5509200"/>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◆明確な基準をつくる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人の</a:t>
            </a:r>
            <a:r>
              <a:rPr lang="ja-JP" altLang="en-US" sz="1600" dirty="0">
                <a:latin typeface="ＭＳ Ｐ明朝" panose="02020600040205080304" pitchFamily="18" charset="-128"/>
                <a:ea typeface="ＭＳ Ｐ明朝" panose="02020600040205080304" pitchFamily="18" charset="-128"/>
              </a:rPr>
              <a:t>成長</a:t>
            </a:r>
            <a:r>
              <a:rPr lang="ja-JP" altLang="en-US" sz="1600" dirty="0" smtClean="0">
                <a:latin typeface="ＭＳ Ｐ明朝" panose="02020600040205080304" pitchFamily="18" charset="-128"/>
                <a:ea typeface="ＭＳ Ｐ明朝" panose="02020600040205080304" pitchFamily="18" charset="-128"/>
              </a:rPr>
              <a:t>は相手に期待するだけでは</a:t>
            </a:r>
            <a:r>
              <a:rPr lang="ja-JP" altLang="en-US" sz="1600" dirty="0">
                <a:latin typeface="ＭＳ Ｐ明朝" panose="02020600040205080304" pitchFamily="18" charset="-128"/>
                <a:ea typeface="ＭＳ Ｐ明朝" panose="02020600040205080304" pitchFamily="18" charset="-128"/>
              </a:rPr>
              <a:t>難</a:t>
            </a:r>
            <a:r>
              <a:rPr lang="ja-JP" altLang="en-US" sz="1600" dirty="0" smtClean="0">
                <a:latin typeface="ＭＳ Ｐ明朝" panose="02020600040205080304" pitchFamily="18" charset="-128"/>
                <a:ea typeface="ＭＳ Ｐ明朝" panose="02020600040205080304" pitchFamily="18" charset="-128"/>
              </a:rPr>
              <a:t>しいもので</a:t>
            </a:r>
            <a:r>
              <a:rPr lang="ja-JP" altLang="en-US" sz="1600" dirty="0">
                <a:latin typeface="ＭＳ Ｐ明朝" panose="02020600040205080304" pitchFamily="18" charset="-128"/>
                <a:ea typeface="ＭＳ Ｐ明朝" panose="02020600040205080304" pitchFamily="18" charset="-128"/>
              </a:rPr>
              <a:t>す</a:t>
            </a:r>
            <a:r>
              <a:rPr lang="ja-JP" altLang="en-US" sz="1600" dirty="0" smtClean="0">
                <a:latin typeface="ＭＳ Ｐ明朝" panose="02020600040205080304" pitchFamily="18" charset="-128"/>
                <a:ea typeface="ＭＳ Ｐ明朝" panose="02020600040205080304" pitchFamily="18" charset="-128"/>
              </a:rPr>
              <a:t>。</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多くの企業で見られるのが社長が期待する社員像と、逆に社員が思っている自分の役割とはかなりのズレがあることがほとんどです。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社長</a:t>
            </a:r>
            <a:r>
              <a:rPr lang="ja-JP" altLang="en-US" sz="1600" dirty="0" smtClean="0">
                <a:latin typeface="ＭＳ Ｐ明朝" panose="02020600040205080304" pitchFamily="18" charset="-128"/>
                <a:ea typeface="ＭＳ Ｐ明朝" panose="02020600040205080304" pitchFamily="18" charset="-128"/>
              </a:rPr>
              <a:t>が期待している部分はほとんど伝わっていないのが現実です。「伝えているつもり」「わかってくれているはず」というような言葉をよく聞きますが、「つもり」「はず」というのは言っている</a:t>
            </a:r>
            <a:r>
              <a:rPr lang="ja-JP" altLang="en-US" sz="1600" dirty="0">
                <a:latin typeface="ＭＳ Ｐ明朝" panose="02020600040205080304" pitchFamily="18" charset="-128"/>
                <a:ea typeface="ＭＳ Ｐ明朝" panose="02020600040205080304" pitchFamily="18" charset="-128"/>
              </a:rPr>
              <a:t>社長</a:t>
            </a:r>
            <a:r>
              <a:rPr lang="ja-JP" altLang="en-US" sz="1600" dirty="0" smtClean="0">
                <a:latin typeface="ＭＳ Ｐ明朝" panose="02020600040205080304" pitchFamily="18" charset="-128"/>
                <a:ea typeface="ＭＳ Ｐ明朝" panose="02020600040205080304" pitchFamily="18" charset="-128"/>
              </a:rPr>
              <a:t>自身が確信を持っていない証拠でもあります。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相手</a:t>
            </a:r>
            <a:r>
              <a:rPr lang="ja-JP" altLang="en-US" sz="1600" dirty="0" smtClean="0">
                <a:latin typeface="ＭＳ Ｐ明朝" panose="02020600040205080304" pitchFamily="18" charset="-128"/>
                <a:ea typeface="ＭＳ Ｐ明朝" panose="02020600040205080304" pitchFamily="18" charset="-128"/>
              </a:rPr>
              <a:t>の</a:t>
            </a:r>
            <a:r>
              <a:rPr lang="ja-JP" altLang="en-US" sz="1600" dirty="0">
                <a:latin typeface="ＭＳ Ｐ明朝" panose="02020600040205080304" pitchFamily="18" charset="-128"/>
                <a:ea typeface="ＭＳ Ｐ明朝" panose="02020600040205080304" pitchFamily="18" charset="-128"/>
              </a:rPr>
              <a:t>理解</a:t>
            </a:r>
            <a:r>
              <a:rPr lang="ja-JP" altLang="en-US" sz="1600" dirty="0" smtClean="0">
                <a:latin typeface="ＭＳ Ｐ明朝" panose="02020600040205080304" pitchFamily="18" charset="-128"/>
                <a:ea typeface="ＭＳ Ｐ明朝" panose="02020600040205080304" pitchFamily="18" charset="-128"/>
              </a:rPr>
              <a:t>に依存したコミュニケーションは必ず期待外れに終わり、ひどい時は「わかってくれない」相手への怒りの感情と変わります。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そこで、社長が期待することを具体的な業務に落とし込んだものを文書化します。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営業であれ</a:t>
            </a:r>
            <a:r>
              <a:rPr lang="ja-JP" altLang="en-US" sz="1600" dirty="0">
                <a:latin typeface="ＭＳ Ｐ明朝" panose="02020600040205080304" pitchFamily="18" charset="-128"/>
                <a:ea typeface="ＭＳ Ｐ明朝" panose="02020600040205080304" pitchFamily="18" charset="-128"/>
              </a:rPr>
              <a:t>ば</a:t>
            </a:r>
            <a:r>
              <a:rPr lang="ja-JP" altLang="en-US" sz="1600" dirty="0" smtClean="0">
                <a:latin typeface="ＭＳ Ｐ明朝" panose="02020600040205080304" pitchFamily="18" charset="-128"/>
                <a:ea typeface="ＭＳ Ｐ明朝" panose="02020600040205080304" pitchFamily="18" charset="-128"/>
              </a:rPr>
              <a:t>何をしなければいけないのか、を箇条書きでいいので書き出します。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具体的な業務の落とし込むので、社長だけの作業にせず、現場の社員も巻き込んで作ることをお勧めします。その過程でお互いが考えていることがよくわかり、納得したうえでその項目を受け入れることが出来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営業はこれ、企画担当であればこれ、後方支援部門であればこれ、というようにこれが出来て一人前、というような項目出しを行います。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0054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828189" y="3620162"/>
            <a:ext cx="5836635" cy="2975457"/>
          </a:xfrm>
          <a:prstGeom prst="rect">
            <a:avLst/>
          </a:prstGeom>
        </p:spPr>
      </p:pic>
      <p:sp>
        <p:nvSpPr>
          <p:cNvPr id="6" name="テキスト ボックス 5"/>
          <p:cNvSpPr txBox="1"/>
          <p:nvPr/>
        </p:nvSpPr>
        <p:spPr>
          <a:xfrm>
            <a:off x="806824" y="3620162"/>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サンプル④</a:t>
            </a:r>
            <a:endParaRPr kumimoji="1" lang="ja-JP" altLang="en-US" sz="1100" dirty="0"/>
          </a:p>
        </p:txBody>
      </p:sp>
      <p:sp>
        <p:nvSpPr>
          <p:cNvPr id="7" name="テキスト ボックス 6"/>
          <p:cNvSpPr txBox="1"/>
          <p:nvPr/>
        </p:nvSpPr>
        <p:spPr>
          <a:xfrm>
            <a:off x="806824" y="510996"/>
            <a:ext cx="7503458" cy="2554545"/>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◆お</a:t>
            </a:r>
            <a:r>
              <a:rPr lang="ja-JP" altLang="en-US" sz="1600" b="1" dirty="0">
                <a:latin typeface="ＭＳ Ｐ明朝" panose="02020600040205080304" pitchFamily="18" charset="-128"/>
                <a:ea typeface="ＭＳ Ｐ明朝" panose="02020600040205080304" pitchFamily="18" charset="-128"/>
              </a:rPr>
              <a:t>互</a:t>
            </a:r>
            <a:r>
              <a:rPr lang="ja-JP" altLang="en-US" sz="1600" b="1" dirty="0" smtClean="0">
                <a:latin typeface="ＭＳ Ｐ明朝" panose="02020600040205080304" pitchFamily="18" charset="-128"/>
                <a:ea typeface="ＭＳ Ｐ明朝" panose="02020600040205080304" pitchFamily="18" charset="-128"/>
              </a:rPr>
              <a:t>いが納得がいく評価が出来る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担当者本人と、その上の管理職、そして社長とが確認し合えるシートを作ります。そうすると、担当者が出来ていると思っても管理職や社長が出来ていないと思っている、という</a:t>
            </a:r>
            <a:r>
              <a:rPr lang="ja-JP" altLang="en-US" sz="1600" b="1" u="sng" dirty="0" smtClean="0">
                <a:latin typeface="ＭＳ Ｐ明朝" panose="02020600040205080304" pitchFamily="18" charset="-128"/>
                <a:ea typeface="ＭＳ Ｐ明朝" panose="02020600040205080304" pitchFamily="18" charset="-128"/>
              </a:rPr>
              <a:t>ズレがある</a:t>
            </a:r>
            <a:r>
              <a:rPr lang="ja-JP" altLang="en-US" sz="1600" dirty="0" smtClean="0">
                <a:latin typeface="ＭＳ Ｐ明朝" panose="02020600040205080304" pitchFamily="18" charset="-128"/>
                <a:ea typeface="ＭＳ Ｐ明朝" panose="02020600040205080304" pitchFamily="18" charset="-128"/>
              </a:rPr>
              <a:t>ことが分かります。</a:t>
            </a:r>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a:t>
            </a:r>
            <a:r>
              <a:rPr lang="ja-JP" altLang="en-US" sz="1600" dirty="0">
                <a:latin typeface="ＭＳ Ｐ明朝" panose="02020600040205080304" pitchFamily="18" charset="-128"/>
                <a:ea typeface="ＭＳ Ｐ明朝" panose="02020600040205080304" pitchFamily="18" charset="-128"/>
              </a:rPr>
              <a:t>の</a:t>
            </a:r>
            <a:r>
              <a:rPr lang="ja-JP" altLang="en-US" sz="1600" dirty="0" smtClean="0">
                <a:latin typeface="ＭＳ Ｐ明朝" panose="02020600040205080304" pitchFamily="18" charset="-128"/>
                <a:ea typeface="ＭＳ Ｐ明朝" panose="02020600040205080304" pitchFamily="18" charset="-128"/>
              </a:rPr>
              <a:t>ズレをすり合わせるプロセスがお互いの期待値の確認もできます。また出来ていないことに期限を設けて、「○○までに出来るようにする」という目標を共有することもできます。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曖昧さがなくなることで、何がダメで何が良いのか、という点がはっきり分かることがこのシートの良いところです。何よりも社長のストレスが軽減されます。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58243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4" name="タイトル 1"/>
          <p:cNvSpPr>
            <a:spLocks noGrp="1"/>
          </p:cNvSpPr>
          <p:nvPr>
            <p:ph type="ctrTitle"/>
          </p:nvPr>
        </p:nvSpPr>
        <p:spPr>
          <a:xfrm>
            <a:off x="685799" y="382774"/>
            <a:ext cx="8189259" cy="571966"/>
          </a:xfrm>
        </p:spPr>
        <p:txBody>
          <a:bodyPr>
            <a:noAutofit/>
          </a:bodyPr>
          <a:lstStyle/>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a:ln w="0"/>
                <a:latin typeface="ＭＳ Ｐ明朝" panose="02020600040205080304" pitchFamily="18" charset="-128"/>
                <a:ea typeface="ＭＳ Ｐ明朝" panose="02020600040205080304" pitchFamily="18" charset="-128"/>
              </a:rPr>
              <a:t>５．社長をサポートする管理職の育成</a:t>
            </a:r>
          </a:p>
        </p:txBody>
      </p:sp>
      <p:cxnSp>
        <p:nvCxnSpPr>
          <p:cNvPr id="6" name="直線コネクタ 5"/>
          <p:cNvCxnSpPr/>
          <p:nvPr/>
        </p:nvCxnSpPr>
        <p:spPr>
          <a:xfrm flipV="1">
            <a:off x="753035" y="954740"/>
            <a:ext cx="5392271" cy="2"/>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V="1">
            <a:off x="753035" y="954740"/>
            <a:ext cx="7705165" cy="2"/>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806824" y="1721226"/>
            <a:ext cx="7503458" cy="4278094"/>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◆管理</a:t>
            </a:r>
            <a:r>
              <a:rPr lang="ja-JP" altLang="en-US" sz="1600" b="1" dirty="0">
                <a:latin typeface="ＭＳ Ｐ明朝" panose="02020600040205080304" pitchFamily="18" charset="-128"/>
                <a:ea typeface="ＭＳ Ｐ明朝" panose="02020600040205080304" pitchFamily="18" charset="-128"/>
              </a:rPr>
              <a:t>職</a:t>
            </a:r>
            <a:r>
              <a:rPr lang="ja-JP" altLang="en-US" sz="1600" b="1" dirty="0" smtClean="0">
                <a:latin typeface="ＭＳ Ｐ明朝" panose="02020600040205080304" pitchFamily="18" charset="-128"/>
                <a:ea typeface="ＭＳ Ｐ明朝" panose="02020600040205080304" pitchFamily="18" charset="-128"/>
              </a:rPr>
              <a:t>が育てば次のステージに上がれる</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管理</a:t>
            </a:r>
            <a:r>
              <a:rPr lang="ja-JP" altLang="en-US" sz="1600" dirty="0">
                <a:latin typeface="ＭＳ Ｐ明朝" panose="02020600040205080304" pitchFamily="18" charset="-128"/>
                <a:ea typeface="ＭＳ Ｐ明朝" panose="02020600040205080304" pitchFamily="18" charset="-128"/>
              </a:rPr>
              <a:t>職</a:t>
            </a:r>
            <a:r>
              <a:rPr lang="ja-JP" altLang="en-US" sz="1600" dirty="0" smtClean="0">
                <a:latin typeface="ＭＳ Ｐ明朝" panose="02020600040205080304" pitchFamily="18" charset="-128"/>
                <a:ea typeface="ＭＳ Ｐ明朝" panose="02020600040205080304" pitchFamily="18" charset="-128"/>
              </a:rPr>
              <a:t>の定義はいろいろありますが、シンプルに定義すると「人を育てて結果が出せる人」です。なぜなら、人を育てられない管理職は一時的に結果を出すことが出来ても、継続的に結果を出すことはできません。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売上規模１～</a:t>
            </a:r>
            <a:r>
              <a:rPr lang="en-US" altLang="ja-JP" sz="1600" dirty="0" smtClean="0">
                <a:latin typeface="ＭＳ Ｐ明朝" panose="02020600040205080304" pitchFamily="18" charset="-128"/>
                <a:ea typeface="ＭＳ Ｐ明朝" panose="02020600040205080304" pitchFamily="18" charset="-128"/>
              </a:rPr>
              <a:t>3</a:t>
            </a:r>
            <a:r>
              <a:rPr lang="ja-JP" altLang="en-US" sz="1600" dirty="0" smtClean="0">
                <a:latin typeface="ＭＳ Ｐ明朝" panose="02020600040205080304" pitchFamily="18" charset="-128"/>
                <a:ea typeface="ＭＳ Ｐ明朝" panose="02020600040205080304" pitchFamily="18" charset="-128"/>
              </a:rPr>
              <a:t>億円の中小企業が次のステージに行くために必要な管理職は、これまで社長が現場で行ってきた、業務を代行し、そして仕事のできる人材を育成し、最終的に次の管理職を育てることです。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この循環が完成できれば、会社は市場のニーズがある限り成長を続けることが出来ます。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前</a:t>
            </a:r>
            <a:r>
              <a:rPr lang="en-US" altLang="ja-JP" sz="1600" dirty="0" smtClean="0">
                <a:latin typeface="ＭＳ Ｐ明朝" panose="02020600040205080304" pitchFamily="18" charset="-128"/>
                <a:ea typeface="ＭＳ Ｐ明朝" panose="02020600040205080304" pitchFamily="18" charset="-128"/>
              </a:rPr>
              <a:t>Step</a:t>
            </a:r>
            <a:r>
              <a:rPr lang="ja-JP" altLang="en-US" sz="1600" dirty="0" err="1"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４</a:t>
            </a:r>
            <a:r>
              <a:rPr lang="ja-JP" altLang="en-US" sz="1600" b="1" u="sng" dirty="0" smtClean="0">
                <a:latin typeface="ＭＳ Ｐ明朝" panose="02020600040205080304" pitchFamily="18" charset="-128"/>
                <a:ea typeface="ＭＳ Ｐ明朝" panose="02020600040205080304" pitchFamily="18" charset="-128"/>
              </a:rPr>
              <a:t>「力量の見える化」</a:t>
            </a:r>
            <a:r>
              <a:rPr lang="ja-JP" altLang="en-US" sz="1600" dirty="0" smtClean="0">
                <a:latin typeface="ＭＳ Ｐ明朝" panose="02020600040205080304" pitchFamily="18" charset="-128"/>
                <a:ea typeface="ＭＳ Ｐ明朝" panose="02020600040205080304" pitchFamily="18" charset="-128"/>
              </a:rPr>
              <a:t>により現場の社員にやってもらわなければならないことは明確になっています。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それをどのように部下に腹落ちさせて実行させることの出来る管理職を作らなくてはいけません。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p:txBody>
      </p:sp>
      <p:sp>
        <p:nvSpPr>
          <p:cNvPr id="10" name="テキスト ボックス 9"/>
          <p:cNvSpPr txBox="1"/>
          <p:nvPr/>
        </p:nvSpPr>
        <p:spPr>
          <a:xfrm>
            <a:off x="806824" y="1230871"/>
            <a:ext cx="3302507"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lang="ja-JP" altLang="en-US" b="1" dirty="0">
                <a:solidFill>
                  <a:schemeClr val="accent5"/>
                </a:solidFill>
                <a:latin typeface="ＭＳ Ｐ明朝" panose="02020600040205080304" pitchFamily="18" charset="-128"/>
                <a:ea typeface="ＭＳ Ｐ明朝" panose="02020600040205080304" pitchFamily="18" charset="-128"/>
              </a:rPr>
              <a:t>人</a:t>
            </a:r>
            <a:r>
              <a:rPr lang="ja-JP" altLang="en-US" b="1" dirty="0" smtClean="0">
                <a:solidFill>
                  <a:schemeClr val="accent5"/>
                </a:solidFill>
                <a:latin typeface="ＭＳ Ｐ明朝" panose="02020600040205080304" pitchFamily="18" charset="-128"/>
                <a:ea typeface="ＭＳ Ｐ明朝" panose="02020600040205080304" pitchFamily="18" charset="-128"/>
              </a:rPr>
              <a:t>を育て結果を出せる管理職</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Tree>
    <p:extLst>
      <p:ext uri="{BB962C8B-B14F-4D97-AF65-F5344CB8AC3E}">
        <p14:creationId xmlns:p14="http://schemas.microsoft.com/office/powerpoint/2010/main" val="441141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11" name="テキスト ボックス 10"/>
          <p:cNvSpPr txBox="1"/>
          <p:nvPr/>
        </p:nvSpPr>
        <p:spPr>
          <a:xfrm>
            <a:off x="806824" y="510996"/>
            <a:ext cx="7503458" cy="4524315"/>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a:t>
            </a:r>
            <a:r>
              <a:rPr lang="ja-JP" altLang="en-US" sz="1600" b="1" dirty="0">
                <a:latin typeface="ＭＳ Ｐ明朝" panose="02020600040205080304" pitchFamily="18" charset="-128"/>
                <a:ea typeface="ＭＳ Ｐ明朝" panose="02020600040205080304" pitchFamily="18" charset="-128"/>
              </a:rPr>
              <a:t>能力</a:t>
            </a:r>
            <a:r>
              <a:rPr lang="ja-JP" altLang="en-US" sz="1600" b="1" dirty="0" smtClean="0">
                <a:latin typeface="ＭＳ Ｐ明朝" panose="02020600040205080304" pitchFamily="18" charset="-128"/>
                <a:ea typeface="ＭＳ Ｐ明朝" panose="02020600040205080304" pitchFamily="18" charset="-128"/>
              </a:rPr>
              <a:t>より性格</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しかし</a:t>
            </a:r>
            <a:r>
              <a:rPr lang="ja-JP" altLang="en-US" sz="1600" dirty="0">
                <a:latin typeface="ＭＳ Ｐ明朝" panose="02020600040205080304" pitchFamily="18" charset="-128"/>
                <a:ea typeface="ＭＳ Ｐ明朝" panose="02020600040205080304" pitchFamily="18" charset="-128"/>
              </a:rPr>
              <a:t>、それをしっかり実行できるか</a:t>
            </a:r>
            <a:r>
              <a:rPr lang="ja-JP" altLang="en-US" sz="1600" dirty="0" smtClean="0">
                <a:latin typeface="ＭＳ Ｐ明朝" panose="02020600040205080304" pitchFamily="18" charset="-128"/>
                <a:ea typeface="ＭＳ Ｐ明朝" panose="02020600040205080304" pitchFamily="18" charset="-128"/>
              </a:rPr>
              <a:t>どうかは、能力以上に</a:t>
            </a:r>
            <a:r>
              <a:rPr lang="ja-JP" altLang="en-US" sz="1200" dirty="0" smtClean="0">
                <a:latin typeface="ＭＳ Ｐ明朝" panose="02020600040205080304" pitchFamily="18" charset="-128"/>
                <a:ea typeface="ＭＳ Ｐ明朝" panose="02020600040205080304" pitchFamily="18" charset="-128"/>
              </a:rPr>
              <a:t>、</a:t>
            </a:r>
            <a:r>
              <a:rPr lang="ja-JP" altLang="en-US" sz="1600" b="1" u="sng" dirty="0">
                <a:latin typeface="ＭＳ Ｐ明朝" panose="02020600040205080304" pitchFamily="18" charset="-128"/>
                <a:ea typeface="ＭＳ Ｐ明朝" panose="02020600040205080304" pitchFamily="18" charset="-128"/>
              </a:rPr>
              <a:t>性格が重要</a:t>
            </a:r>
            <a:r>
              <a:rPr lang="ja-JP" altLang="en-US" sz="1600" dirty="0">
                <a:latin typeface="ＭＳ Ｐ明朝" panose="02020600040205080304" pitchFamily="18" charset="-128"/>
                <a:ea typeface="ＭＳ Ｐ明朝" panose="02020600040205080304" pitchFamily="18" charset="-128"/>
              </a:rPr>
              <a:t>となります。</a:t>
            </a:r>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なぜなら、人は失敗したくない、という失敗を回避する傾向が強い人と、あまり失敗を恐れない目的志向の強い人に分かれるからです。同じ回避型でも人によって強弱はありますし、目的志向の人も強弱はあります。</a:t>
            </a:r>
            <a:endParaRPr lang="en-US" altLang="ja-JP" sz="1600" dirty="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こうした個人に対して、いかにうまく仕事を渡して、そして</a:t>
            </a:r>
            <a:r>
              <a:rPr lang="ja-JP" altLang="en-US" sz="1600" b="1" u="sng" dirty="0">
                <a:latin typeface="ＭＳ Ｐ明朝" panose="02020600040205080304" pitchFamily="18" charset="-128"/>
                <a:ea typeface="ＭＳ Ｐ明朝" panose="02020600040205080304" pitchFamily="18" charset="-128"/>
              </a:rPr>
              <a:t>期待するレベルに引き上げる</a:t>
            </a:r>
            <a:r>
              <a:rPr lang="ja-JP" altLang="en-US" sz="1600" dirty="0">
                <a:latin typeface="ＭＳ Ｐ明朝" panose="02020600040205080304" pitchFamily="18" charset="-128"/>
                <a:ea typeface="ＭＳ Ｐ明朝" panose="02020600040205080304" pitchFamily="18" charset="-128"/>
              </a:rPr>
              <a:t>かが、管理職の仕事の肝になります。</a:t>
            </a:r>
            <a:endParaRPr lang="en-US" altLang="ja-JP" sz="1600" dirty="0">
              <a:latin typeface="ＭＳ Ｐ明朝" panose="02020600040205080304" pitchFamily="18" charset="-128"/>
              <a:ea typeface="ＭＳ Ｐ明朝" panose="02020600040205080304" pitchFamily="18" charset="-128"/>
            </a:endParaRPr>
          </a:p>
          <a:p>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その為に必要なことは以下の</a:t>
            </a:r>
            <a:r>
              <a:rPr lang="en-US" altLang="ja-JP" sz="1600" dirty="0" smtClean="0">
                <a:latin typeface="ＭＳ Ｐ明朝" panose="02020600040205080304" pitchFamily="18" charset="-128"/>
                <a:ea typeface="ＭＳ Ｐ明朝" panose="02020600040205080304" pitchFamily="18" charset="-128"/>
              </a:rPr>
              <a:t>3</a:t>
            </a:r>
            <a:r>
              <a:rPr lang="ja-JP" altLang="en-US" sz="1600" dirty="0" err="1" smtClean="0">
                <a:latin typeface="ＭＳ Ｐ明朝" panose="02020600040205080304" pitchFamily="18" charset="-128"/>
                <a:ea typeface="ＭＳ Ｐ明朝" panose="02020600040205080304" pitchFamily="18" charset="-128"/>
              </a:rPr>
              <a:t>つに</a:t>
            </a:r>
            <a:r>
              <a:rPr lang="ja-JP" altLang="en-US" sz="1600" dirty="0" smtClean="0">
                <a:latin typeface="ＭＳ Ｐ明朝" panose="02020600040205080304" pitchFamily="18" charset="-128"/>
                <a:ea typeface="ＭＳ Ｐ明朝" panose="02020600040205080304" pitchFamily="18" charset="-128"/>
              </a:rPr>
              <a:t>なります。</a:t>
            </a:r>
            <a:endParaRPr lang="en-US" altLang="ja-JP" sz="1600" dirty="0">
              <a:latin typeface="ＭＳ Ｐ明朝" panose="02020600040205080304" pitchFamily="18" charset="-128"/>
              <a:ea typeface="ＭＳ Ｐ明朝" panose="02020600040205080304" pitchFamily="18" charset="-128"/>
            </a:endParaRPr>
          </a:p>
          <a:p>
            <a:pPr marL="342900" indent="-342900">
              <a:buFont typeface="+mj-ea"/>
              <a:buAutoNum type="circleNumDbPlain"/>
            </a:pPr>
            <a:r>
              <a:rPr lang="ja-JP" altLang="en-US" sz="1600" b="1" dirty="0" smtClean="0">
                <a:latin typeface="ＭＳ Ｐ明朝" panose="02020600040205080304" pitchFamily="18" charset="-128"/>
                <a:ea typeface="ＭＳ Ｐ明朝" panose="02020600040205080304" pitchFamily="18" charset="-128"/>
              </a:rPr>
              <a:t>会社の方針に沿った目標と計画が立てれる</a:t>
            </a:r>
            <a:endParaRPr lang="en-US" altLang="ja-JP" sz="1600" b="1" dirty="0" smtClean="0">
              <a:latin typeface="ＭＳ Ｐ明朝" panose="02020600040205080304" pitchFamily="18" charset="-128"/>
              <a:ea typeface="ＭＳ Ｐ明朝" panose="02020600040205080304" pitchFamily="18" charset="-128"/>
            </a:endParaRPr>
          </a:p>
          <a:p>
            <a:pPr marL="342900" indent="-342900">
              <a:buFont typeface="+mj-ea"/>
              <a:buAutoNum type="circleNumDbPlain"/>
            </a:pPr>
            <a:r>
              <a:rPr lang="ja-JP" altLang="en-US" sz="1600" b="1" dirty="0" smtClean="0">
                <a:latin typeface="ＭＳ Ｐ明朝" panose="02020600040205080304" pitchFamily="18" charset="-128"/>
                <a:ea typeface="ＭＳ Ｐ明朝" panose="02020600040205080304" pitchFamily="18" charset="-128"/>
              </a:rPr>
              <a:t>立てた</a:t>
            </a:r>
            <a:r>
              <a:rPr lang="ja-JP" altLang="en-US" sz="1600" b="1" dirty="0">
                <a:latin typeface="ＭＳ Ｐ明朝" panose="02020600040205080304" pitchFamily="18" charset="-128"/>
                <a:ea typeface="ＭＳ Ｐ明朝" panose="02020600040205080304" pitchFamily="18" charset="-128"/>
              </a:rPr>
              <a:t>目標</a:t>
            </a:r>
            <a:r>
              <a:rPr lang="ja-JP" altLang="en-US" sz="1600" b="1" dirty="0" smtClean="0">
                <a:latin typeface="ＭＳ Ｐ明朝" panose="02020600040205080304" pitchFamily="18" charset="-128"/>
                <a:ea typeface="ＭＳ Ｐ明朝" panose="02020600040205080304" pitchFamily="18" charset="-128"/>
              </a:rPr>
              <a:t>を個人に落とし込む</a:t>
            </a:r>
            <a:endParaRPr lang="en-US" altLang="ja-JP" sz="1600" b="1" dirty="0" smtClean="0">
              <a:latin typeface="ＭＳ Ｐ明朝" panose="02020600040205080304" pitchFamily="18" charset="-128"/>
              <a:ea typeface="ＭＳ Ｐ明朝" panose="02020600040205080304" pitchFamily="18" charset="-128"/>
            </a:endParaRPr>
          </a:p>
          <a:p>
            <a:pPr marL="342900" indent="-342900">
              <a:buFont typeface="+mj-ea"/>
              <a:buAutoNum type="circleNumDbPlain"/>
            </a:pPr>
            <a:r>
              <a:rPr lang="ja-JP" altLang="en-US" sz="1600" b="1" dirty="0" smtClean="0">
                <a:latin typeface="ＭＳ Ｐ明朝" panose="02020600040205080304" pitchFamily="18" charset="-128"/>
                <a:ea typeface="ＭＳ Ｐ明朝" panose="02020600040205080304" pitchFamily="18" charset="-128"/>
              </a:rPr>
              <a:t>落とし込んだ</a:t>
            </a:r>
            <a:r>
              <a:rPr lang="ja-JP" altLang="en-US" sz="1600" b="1" dirty="0">
                <a:latin typeface="ＭＳ Ｐ明朝" panose="02020600040205080304" pitchFamily="18" charset="-128"/>
                <a:ea typeface="ＭＳ Ｐ明朝" panose="02020600040205080304" pitchFamily="18" charset="-128"/>
              </a:rPr>
              <a:t>目標</a:t>
            </a:r>
            <a:r>
              <a:rPr lang="ja-JP" altLang="en-US" sz="1600" b="1" dirty="0" smtClean="0">
                <a:latin typeface="ＭＳ Ｐ明朝" panose="02020600040205080304" pitchFamily="18" charset="-128"/>
                <a:ea typeface="ＭＳ Ｐ明朝" panose="02020600040205080304" pitchFamily="18" charset="-128"/>
              </a:rPr>
              <a:t>を達成させるための</a:t>
            </a:r>
            <a:r>
              <a:rPr lang="en-US" altLang="ja-JP" sz="1600" b="1" dirty="0" smtClean="0">
                <a:latin typeface="ＭＳ Ｐ明朝" panose="02020600040205080304" pitchFamily="18" charset="-128"/>
                <a:ea typeface="ＭＳ Ｐ明朝" panose="02020600040205080304" pitchFamily="18" charset="-128"/>
              </a:rPr>
              <a:t>PDCA</a:t>
            </a:r>
            <a:endParaRPr lang="en-US" altLang="ja-JP" sz="1600" b="1" dirty="0">
              <a:latin typeface="ＭＳ Ｐ明朝" panose="02020600040205080304" pitchFamily="18" charset="-128"/>
              <a:ea typeface="ＭＳ Ｐ明朝" panose="02020600040205080304" pitchFamily="18" charset="-128"/>
            </a:endParaRPr>
          </a:p>
          <a:p>
            <a:pPr marL="342900" indent="-342900">
              <a:buFont typeface="+mj-ea"/>
              <a:buAutoNum type="circleNumDbPlain"/>
            </a:pPr>
            <a:r>
              <a:rPr lang="ja-JP" altLang="en-US" sz="1600" b="1" dirty="0" smtClean="0">
                <a:latin typeface="ＭＳ Ｐ明朝" panose="02020600040205080304" pitchFamily="18" charset="-128"/>
                <a:ea typeface="ＭＳ Ｐ明朝" panose="02020600040205080304" pitchFamily="18" charset="-128"/>
              </a:rPr>
              <a:t>成功</a:t>
            </a:r>
            <a:r>
              <a:rPr lang="ja-JP" altLang="en-US" sz="1600" b="1" dirty="0">
                <a:latin typeface="ＭＳ Ｐ明朝" panose="02020600040205080304" pitchFamily="18" charset="-128"/>
                <a:ea typeface="ＭＳ Ｐ明朝" panose="02020600040205080304" pitchFamily="18" charset="-128"/>
              </a:rPr>
              <a:t>事例</a:t>
            </a:r>
            <a:r>
              <a:rPr lang="ja-JP" altLang="en-US" sz="1600" b="1" dirty="0" smtClean="0">
                <a:latin typeface="ＭＳ Ｐ明朝" panose="02020600040205080304" pitchFamily="18" charset="-128"/>
                <a:ea typeface="ＭＳ Ｐ明朝" panose="02020600040205080304" pitchFamily="18" charset="-128"/>
              </a:rPr>
              <a:t>や失敗</a:t>
            </a:r>
            <a:r>
              <a:rPr lang="ja-JP" altLang="en-US" sz="1600" b="1" dirty="0">
                <a:latin typeface="ＭＳ Ｐ明朝" panose="02020600040205080304" pitchFamily="18" charset="-128"/>
                <a:ea typeface="ＭＳ Ｐ明朝" panose="02020600040205080304" pitchFamily="18" charset="-128"/>
              </a:rPr>
              <a:t>事例</a:t>
            </a:r>
            <a:r>
              <a:rPr lang="ja-JP" altLang="en-US" sz="1600" b="1" dirty="0" smtClean="0">
                <a:latin typeface="ＭＳ Ｐ明朝" panose="02020600040205080304" pitchFamily="18" charset="-128"/>
                <a:ea typeface="ＭＳ Ｐ明朝" panose="02020600040205080304" pitchFamily="18" charset="-128"/>
              </a:rPr>
              <a:t>を共有する環境の整備</a:t>
            </a:r>
            <a:endParaRPr lang="en-US" altLang="ja-JP" sz="1600" b="1"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これは社長がこれまで、社員に対して行ってきたことを管理職が代行するわけです。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307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382774"/>
            <a:ext cx="7772400" cy="571966"/>
          </a:xfrm>
        </p:spPr>
        <p:txBody>
          <a:bodyPr>
            <a:normAutofit/>
          </a:bodyPr>
          <a:lstStyle/>
          <a:p>
            <a:r>
              <a:rPr kumimoji="1" lang="ja-JP" altLang="en-US" sz="3200" b="1" u="sng" dirty="0" smtClean="0">
                <a:ln w="0"/>
                <a:latin typeface="ＭＳ Ｐ明朝" panose="02020600040205080304" pitchFamily="18" charset="-128"/>
                <a:ea typeface="ＭＳ Ｐ明朝" panose="02020600040205080304" pitchFamily="18" charset="-128"/>
              </a:rPr>
              <a:t>目次</a:t>
            </a:r>
            <a:endParaRPr kumimoji="1" lang="ja-JP" altLang="en-US" sz="3200" b="1" u="sng" dirty="0">
              <a:ln w="0"/>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6" name="タイトル 1"/>
          <p:cNvSpPr txBox="1">
            <a:spLocks/>
          </p:cNvSpPr>
          <p:nvPr/>
        </p:nvSpPr>
        <p:spPr>
          <a:xfrm>
            <a:off x="573255" y="1169895"/>
            <a:ext cx="8331591" cy="4383740"/>
          </a:xfrm>
          <a:prstGeom prst="rect">
            <a:avLst/>
          </a:prstGeom>
        </p:spPr>
        <p:txBody>
          <a:bodyPr vert="horz" lIns="91440" tIns="45720" rIns="91440" bIns="45720" rtlCol="0" anchor="ctr">
            <a:normAutofit fontScale="92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１．それぞれ</a:t>
            </a:r>
            <a:r>
              <a:rPr lang="ja-JP" altLang="en-US" sz="2400" b="1" dirty="0">
                <a:ln w="0"/>
                <a:latin typeface="ＭＳ Ｐ明朝" panose="02020600040205080304" pitchFamily="18" charset="-128"/>
                <a:ea typeface="ＭＳ Ｐ明朝" panose="02020600040205080304" pitchFamily="18" charset="-128"/>
              </a:rPr>
              <a:t>の</a:t>
            </a:r>
            <a:r>
              <a:rPr lang="ja-JP" altLang="en-US" sz="2400" b="1" dirty="0" smtClean="0">
                <a:ln w="0"/>
                <a:latin typeface="ＭＳ Ｐ明朝" panose="02020600040205080304" pitchFamily="18" charset="-128"/>
                <a:ea typeface="ＭＳ Ｐ明朝" panose="02020600040205080304" pitchFamily="18" charset="-128"/>
              </a:rPr>
              <a:t>会社に合わせた利益管理の方法</a:t>
            </a:r>
            <a:endParaRPr lang="en-US" altLang="ja-JP" sz="2400" b="1" dirty="0" smtClean="0">
              <a:ln w="0"/>
              <a:latin typeface="ＭＳ Ｐ明朝" panose="02020600040205080304" pitchFamily="18" charset="-128"/>
              <a:ea typeface="ＭＳ Ｐ明朝" panose="02020600040205080304" pitchFamily="18" charset="-128"/>
            </a:endParaRPr>
          </a:p>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２．</a:t>
            </a:r>
            <a:r>
              <a:rPr lang="ja-JP" altLang="ja-JP" sz="2400" b="1" dirty="0">
                <a:latin typeface="ＭＳ Ｐ明朝" panose="02020600040205080304" pitchFamily="18" charset="-128"/>
                <a:ea typeface="ＭＳ Ｐ明朝" panose="02020600040205080304" pitchFamily="18" charset="-128"/>
              </a:rPr>
              <a:t>利益管理を確実に行うためのフォーマット、業務フローを</a:t>
            </a:r>
            <a:r>
              <a:rPr lang="ja-JP" altLang="ja-JP" sz="2400" b="1" dirty="0" smtClean="0">
                <a:latin typeface="ＭＳ Ｐ明朝" panose="02020600040205080304" pitchFamily="18" charset="-128"/>
                <a:ea typeface="ＭＳ Ｐ明朝" panose="02020600040205080304" pitchFamily="18" charset="-128"/>
              </a:rPr>
              <a:t>作成</a:t>
            </a:r>
            <a:endParaRPr lang="en-US" altLang="ja-JP" sz="2400" b="1" dirty="0" smtClean="0">
              <a:latin typeface="ＭＳ Ｐ明朝" panose="02020600040205080304" pitchFamily="18" charset="-128"/>
              <a:ea typeface="ＭＳ Ｐ明朝" panose="02020600040205080304" pitchFamily="18" charset="-128"/>
            </a:endParaRPr>
          </a:p>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３．</a:t>
            </a:r>
            <a:r>
              <a:rPr lang="ja-JP" altLang="ja-JP" sz="2400" b="1" dirty="0">
                <a:latin typeface="ＭＳ Ｐ明朝" panose="02020600040205080304" pitchFamily="18" charset="-128"/>
                <a:ea typeface="ＭＳ Ｐ明朝" panose="02020600040205080304" pitchFamily="18" charset="-128"/>
              </a:rPr>
              <a:t>社員に利益意識を高めてもらう月例会議を</a:t>
            </a:r>
            <a:r>
              <a:rPr lang="ja-JP" altLang="ja-JP" sz="2400" b="1" dirty="0" smtClean="0">
                <a:latin typeface="ＭＳ Ｐ明朝" panose="02020600040205080304" pitchFamily="18" charset="-128"/>
                <a:ea typeface="ＭＳ Ｐ明朝" panose="02020600040205080304" pitchFamily="18" charset="-128"/>
              </a:rPr>
              <a:t>運営</a:t>
            </a:r>
            <a:endParaRPr lang="en-US" altLang="ja-JP" sz="2400" b="1" dirty="0" smtClean="0">
              <a:latin typeface="ＭＳ Ｐ明朝" panose="02020600040205080304" pitchFamily="18" charset="-128"/>
              <a:ea typeface="ＭＳ Ｐ明朝" panose="02020600040205080304" pitchFamily="18" charset="-128"/>
            </a:endParaRPr>
          </a:p>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４</a:t>
            </a:r>
            <a:r>
              <a:rPr lang="ja-JP" altLang="en-US" sz="2400" b="1" dirty="0">
                <a:ln w="0"/>
                <a:latin typeface="ＭＳ Ｐ明朝" panose="02020600040205080304" pitchFamily="18" charset="-128"/>
                <a:ea typeface="ＭＳ Ｐ明朝" panose="02020600040205080304" pitchFamily="18" charset="-128"/>
              </a:rPr>
              <a:t>．社員の成長に必要な方法を具体化するロードマップを作成</a:t>
            </a: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５．社長を</a:t>
            </a:r>
            <a:r>
              <a:rPr lang="ja-JP" altLang="en-US" sz="2400" b="1" dirty="0">
                <a:ln w="0"/>
                <a:latin typeface="ＭＳ Ｐ明朝" panose="02020600040205080304" pitchFamily="18" charset="-128"/>
                <a:ea typeface="ＭＳ Ｐ明朝" panose="02020600040205080304" pitchFamily="18" charset="-128"/>
              </a:rPr>
              <a:t>サポート</a:t>
            </a:r>
            <a:r>
              <a:rPr lang="ja-JP" altLang="en-US" sz="2400" b="1" dirty="0" smtClean="0">
                <a:ln w="0"/>
                <a:latin typeface="ＭＳ Ｐ明朝" panose="02020600040205080304" pitchFamily="18" charset="-128"/>
                <a:ea typeface="ＭＳ Ｐ明朝" panose="02020600040205080304" pitchFamily="18" charset="-128"/>
              </a:rPr>
              <a:t>する管理職の育成</a:t>
            </a:r>
            <a:endParaRPr lang="ja-JP" altLang="en-US" sz="2400" b="1" dirty="0">
              <a:ln w="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268578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06824" y="510996"/>
            <a:ext cx="7503458" cy="1323439"/>
          </a:xfrm>
          <a:prstGeom prst="rect">
            <a:avLst/>
          </a:prstGeom>
          <a:noFill/>
        </p:spPr>
        <p:txBody>
          <a:bodyPr wrap="square" rtlCol="0">
            <a:spAutoFit/>
          </a:bodyPr>
          <a:lstStyle/>
          <a:p>
            <a:pPr marL="342900" indent="-342900">
              <a:buFont typeface="+mj-ea"/>
              <a:buAutoNum type="circleNumDbPlain"/>
            </a:pPr>
            <a:r>
              <a:rPr lang="ja-JP" altLang="en-US" sz="1600" b="1" dirty="0" smtClean="0">
                <a:latin typeface="ＭＳ Ｐ明朝" panose="02020600040205080304" pitchFamily="18" charset="-128"/>
                <a:ea typeface="ＭＳ Ｐ明朝" panose="02020600040205080304" pitchFamily="18" charset="-128"/>
              </a:rPr>
              <a:t>会社</a:t>
            </a:r>
            <a:r>
              <a:rPr lang="ja-JP" altLang="en-US" sz="1600" b="1" dirty="0">
                <a:latin typeface="ＭＳ Ｐ明朝" panose="02020600040205080304" pitchFamily="18" charset="-128"/>
                <a:ea typeface="ＭＳ Ｐ明朝" panose="02020600040205080304" pitchFamily="18" charset="-128"/>
              </a:rPr>
              <a:t>の方針に沿った目標と計画が立てれる</a:t>
            </a:r>
            <a:endParaRPr lang="en-US" altLang="ja-JP" sz="1600" b="1"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あくまでも会社の方向性、社長とすり合わせした内容で、月次の目標とその目標をどのように達成させるのか、という計画を立て、自分の部下に伝える必要があります。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a:t>
            </a:r>
            <a:r>
              <a:rPr lang="ja-JP" altLang="en-US" sz="1600" dirty="0">
                <a:latin typeface="ＭＳ Ｐ明朝" panose="02020600040205080304" pitchFamily="18" charset="-128"/>
                <a:ea typeface="ＭＳ Ｐ明朝" panose="02020600040205080304" pitchFamily="18" charset="-128"/>
              </a:rPr>
              <a:t>為</a:t>
            </a:r>
            <a:r>
              <a:rPr lang="ja-JP" altLang="en-US" sz="1600" dirty="0" smtClean="0">
                <a:latin typeface="ＭＳ Ｐ明朝" panose="02020600040205080304" pitchFamily="18" charset="-128"/>
                <a:ea typeface="ＭＳ Ｐ明朝" panose="02020600040205080304" pitchFamily="18" charset="-128"/>
              </a:rPr>
              <a:t>の計画づくりが必要です。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これは営業、販売のフォーマットですが、これに</a:t>
            </a:r>
            <a:r>
              <a:rPr lang="en-US" altLang="ja-JP" sz="1600" dirty="0" smtClean="0">
                <a:latin typeface="ＭＳ Ｐ明朝" panose="02020600040205080304" pitchFamily="18" charset="-128"/>
                <a:ea typeface="ＭＳ Ｐ明朝" panose="02020600040205080304" pitchFamily="18" charset="-128"/>
              </a:rPr>
              <a:t>12</a:t>
            </a:r>
            <a:r>
              <a:rPr lang="ja-JP" altLang="en-US" sz="1600" dirty="0" smtClean="0">
                <a:latin typeface="ＭＳ Ｐ明朝" panose="02020600040205080304" pitchFamily="18" charset="-128"/>
                <a:ea typeface="ＭＳ Ｐ明朝" panose="02020600040205080304" pitchFamily="18" charset="-128"/>
              </a:rPr>
              <a:t>か月分の営業計画を入れていきます。</a:t>
            </a:r>
            <a:endParaRPr lang="en-US" altLang="ja-JP" sz="1600" dirty="0">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258439" y="2045987"/>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サンプル⑤</a:t>
            </a:r>
            <a:endParaRPr kumimoji="1" lang="ja-JP" altLang="en-US" sz="1100" dirty="0"/>
          </a:p>
        </p:txBody>
      </p:sp>
      <p:pic>
        <p:nvPicPr>
          <p:cNvPr id="5" name="図 4"/>
          <p:cNvPicPr>
            <a:picLocks noChangeAspect="1"/>
          </p:cNvPicPr>
          <p:nvPr/>
        </p:nvPicPr>
        <p:blipFill>
          <a:blip r:embed="rId2"/>
          <a:stretch>
            <a:fillRect/>
          </a:stretch>
        </p:blipFill>
        <p:spPr>
          <a:xfrm>
            <a:off x="1348966" y="2014482"/>
            <a:ext cx="6861734" cy="4544403"/>
          </a:xfrm>
          <a:prstGeom prst="rect">
            <a:avLst/>
          </a:prstGeom>
        </p:spPr>
      </p:pic>
    </p:spTree>
    <p:extLst>
      <p:ext uri="{BB962C8B-B14F-4D97-AF65-F5344CB8AC3E}">
        <p14:creationId xmlns:p14="http://schemas.microsoft.com/office/powerpoint/2010/main" val="4062795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06824" y="510996"/>
            <a:ext cx="7503458" cy="1323439"/>
          </a:xfrm>
          <a:prstGeom prst="rect">
            <a:avLst/>
          </a:prstGeom>
          <a:noFill/>
        </p:spPr>
        <p:txBody>
          <a:bodyPr wrap="square" rtlCol="0">
            <a:spAutoFit/>
          </a:bodyPr>
          <a:lstStyle/>
          <a:p>
            <a:pPr marL="342900" indent="-342900">
              <a:buFont typeface="+mj-ea"/>
              <a:buAutoNum type="circleNumDbPlain" startAt="2"/>
            </a:pPr>
            <a:r>
              <a:rPr lang="ja-JP" altLang="en-US" sz="1600" b="1" dirty="0">
                <a:latin typeface="ＭＳ Ｐ明朝" panose="02020600040205080304" pitchFamily="18" charset="-128"/>
                <a:ea typeface="ＭＳ Ｐ明朝" panose="02020600040205080304" pitchFamily="18" charset="-128"/>
              </a:rPr>
              <a:t>立てた目標を個人に落とし込む</a:t>
            </a:r>
            <a:endParaRPr lang="en-US" altLang="ja-JP" sz="1600" b="1"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そしてこれを個々のメンバーに落とし込む必要があります。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その為の期の初めに</a:t>
            </a:r>
            <a:r>
              <a:rPr lang="ja-JP" altLang="en-US" sz="1600" b="1" u="sng" dirty="0" smtClean="0">
                <a:latin typeface="ＭＳ Ｐ明朝" panose="02020600040205080304" pitchFamily="18" charset="-128"/>
                <a:ea typeface="ＭＳ Ｐ明朝" panose="02020600040205080304" pitchFamily="18" charset="-128"/>
              </a:rPr>
              <a:t>面談</a:t>
            </a:r>
            <a:r>
              <a:rPr lang="ja-JP" altLang="en-US" sz="1600" dirty="0" smtClean="0">
                <a:latin typeface="ＭＳ Ｐ明朝" panose="02020600040205080304" pitchFamily="18" charset="-128"/>
                <a:ea typeface="ＭＳ Ｐ明朝" panose="02020600040205080304" pitchFamily="18" charset="-128"/>
              </a:rPr>
              <a:t>を行います。理想は上期、下期と半年で面談が行えるのが理想です。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a:t>
            </a:r>
            <a:r>
              <a:rPr lang="ja-JP" altLang="en-US" sz="1600" dirty="0">
                <a:latin typeface="ＭＳ Ｐ明朝" panose="02020600040205080304" pitchFamily="18" charset="-128"/>
                <a:ea typeface="ＭＳ Ｐ明朝" panose="02020600040205080304" pitchFamily="18" charset="-128"/>
              </a:rPr>
              <a:t>準備</a:t>
            </a:r>
            <a:r>
              <a:rPr lang="ja-JP" altLang="en-US" sz="1600" dirty="0" smtClean="0">
                <a:latin typeface="ＭＳ Ｐ明朝" panose="02020600040205080304" pitchFamily="18" charset="-128"/>
                <a:ea typeface="ＭＳ Ｐ明朝" panose="02020600040205080304" pitchFamily="18" charset="-128"/>
              </a:rPr>
              <a:t>のために下記のシートを作成します。</a:t>
            </a:r>
            <a:endParaRPr lang="en-US" altLang="ja-JP" sz="1600" dirty="0">
              <a:latin typeface="ＭＳ Ｐ明朝" panose="02020600040205080304" pitchFamily="18" charset="-128"/>
              <a:ea typeface="ＭＳ Ｐ明朝" panose="02020600040205080304" pitchFamily="18" charset="-128"/>
            </a:endParaRPr>
          </a:p>
        </p:txBody>
      </p:sp>
      <p:grpSp>
        <p:nvGrpSpPr>
          <p:cNvPr id="14" name="グループ化 13"/>
          <p:cNvGrpSpPr/>
          <p:nvPr/>
        </p:nvGrpSpPr>
        <p:grpSpPr>
          <a:xfrm>
            <a:off x="1331259" y="1976718"/>
            <a:ext cx="6293688" cy="4661497"/>
            <a:chOff x="839973" y="1685036"/>
            <a:chExt cx="6780628" cy="4953076"/>
          </a:xfrm>
        </p:grpSpPr>
        <p:sp>
          <p:nvSpPr>
            <p:cNvPr id="6" name="テキスト ボックス 5"/>
            <p:cNvSpPr txBox="1"/>
            <p:nvPr/>
          </p:nvSpPr>
          <p:spPr>
            <a:xfrm>
              <a:off x="1224116" y="1828800"/>
              <a:ext cx="6012345" cy="382265"/>
            </a:xfrm>
            <a:prstGeom prst="rect">
              <a:avLst/>
            </a:prstGeom>
            <a:noFill/>
          </p:spPr>
          <p:txBody>
            <a:bodyPr wrap="square" rtlCol="0">
              <a:spAutoFit/>
            </a:bodyPr>
            <a:lstStyle/>
            <a:p>
              <a:r>
                <a:rPr lang="ja-JP" altLang="en-US" dirty="0"/>
                <a:t>面談</a:t>
              </a:r>
              <a:r>
                <a:rPr lang="ja-JP" altLang="en-US" dirty="0" smtClean="0"/>
                <a:t>シート　　　　　　　　　　　　　　　　　　</a:t>
              </a:r>
              <a:r>
                <a:rPr lang="ja-JP" altLang="en-US" sz="1200" dirty="0" smtClean="0"/>
                <a:t>担当者氏名</a:t>
              </a:r>
              <a:endParaRPr lang="en-US" altLang="ja-JP" sz="1200" dirty="0" smtClean="0"/>
            </a:p>
          </p:txBody>
        </p:sp>
        <p:sp>
          <p:nvSpPr>
            <p:cNvPr id="7" name="正方形/長方形 6"/>
            <p:cNvSpPr/>
            <p:nvPr/>
          </p:nvSpPr>
          <p:spPr>
            <a:xfrm>
              <a:off x="1154690" y="2308775"/>
              <a:ext cx="1991468" cy="2124187"/>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smtClean="0"/>
                <a:t>①現状分析</a:t>
              </a:r>
              <a:endParaRPr kumimoji="1" lang="en-US" altLang="ja-JP" sz="1200" b="1" dirty="0" smtClean="0"/>
            </a:p>
            <a:p>
              <a:r>
                <a:rPr kumimoji="1" lang="ja-JP" altLang="en-US" sz="1050" dirty="0" smtClean="0"/>
                <a:t>考え方</a:t>
              </a:r>
              <a:r>
                <a:rPr kumimoji="1" lang="en-US" altLang="ja-JP" sz="1050" dirty="0" smtClean="0"/>
                <a:t>/</a:t>
              </a:r>
              <a:r>
                <a:rPr kumimoji="1" lang="ja-JP" altLang="en-US" sz="1050" dirty="0" smtClean="0"/>
                <a:t>行動</a:t>
              </a:r>
              <a:r>
                <a:rPr kumimoji="1" lang="en-US" altLang="ja-JP" sz="1050" dirty="0" smtClean="0"/>
                <a:t>/</a:t>
              </a:r>
              <a:r>
                <a:rPr kumimoji="1" lang="ja-JP" altLang="en-US" sz="1050" dirty="0" smtClean="0"/>
                <a:t>会社の方針など理解度</a:t>
              </a:r>
              <a:r>
                <a:rPr kumimoji="1" lang="en-US" altLang="ja-JP" sz="1050" dirty="0" smtClean="0"/>
                <a:t>/</a:t>
              </a:r>
              <a:r>
                <a:rPr kumimoji="1" lang="ja-JP" altLang="en-US" sz="1050" dirty="0" smtClean="0"/>
                <a:t>仕事への取り組み姿勢</a:t>
              </a:r>
              <a:r>
                <a:rPr kumimoji="1" lang="en-US" altLang="ja-JP" sz="1050" dirty="0" smtClean="0"/>
                <a:t>/</a:t>
              </a:r>
              <a:r>
                <a:rPr kumimoji="1" lang="ja-JP" altLang="en-US" sz="1050" dirty="0" smtClean="0"/>
                <a:t>協調性</a:t>
              </a:r>
              <a:r>
                <a:rPr kumimoji="1" lang="en-US" altLang="ja-JP" sz="1050" dirty="0" smtClean="0"/>
                <a:t>/</a:t>
              </a:r>
              <a:r>
                <a:rPr kumimoji="1" lang="ja-JP" altLang="en-US" sz="1050" dirty="0" smtClean="0"/>
                <a:t>自主性など</a:t>
              </a:r>
              <a:endParaRPr kumimoji="1" lang="en-US" altLang="ja-JP" sz="1050" dirty="0" smtClean="0"/>
            </a:p>
            <a:p>
              <a:r>
                <a:rPr lang="en-US" altLang="ja-JP" sz="1100" dirty="0" smtClean="0"/>
                <a:t>【</a:t>
              </a:r>
              <a:r>
                <a:rPr lang="ja-JP" altLang="en-US" sz="1100" dirty="0" smtClean="0"/>
                <a:t>長所</a:t>
              </a:r>
              <a:r>
                <a:rPr lang="en-US" altLang="ja-JP" sz="1100" dirty="0" smtClean="0"/>
                <a:t>】</a:t>
              </a:r>
            </a:p>
            <a:p>
              <a:endParaRPr lang="en-US" altLang="ja-JP" sz="1100" dirty="0" smtClean="0"/>
            </a:p>
            <a:p>
              <a:endParaRPr lang="en-US" altLang="ja-JP" sz="1100" dirty="0"/>
            </a:p>
            <a:p>
              <a:endParaRPr lang="en-US" altLang="ja-JP" sz="1100" dirty="0"/>
            </a:p>
            <a:p>
              <a:r>
                <a:rPr kumimoji="1" lang="en-US" altLang="ja-JP" sz="1100" dirty="0" smtClean="0"/>
                <a:t>【</a:t>
              </a:r>
              <a:r>
                <a:rPr kumimoji="1" lang="ja-JP" altLang="en-US" sz="1100" dirty="0" smtClean="0"/>
                <a:t>短所</a:t>
              </a:r>
              <a:r>
                <a:rPr kumimoji="1" lang="en-US" altLang="ja-JP" sz="1100" dirty="0" smtClean="0"/>
                <a:t>】</a:t>
              </a:r>
              <a:endParaRPr kumimoji="1" lang="en-US" altLang="ja-JP" sz="1100" dirty="0"/>
            </a:p>
          </p:txBody>
        </p:sp>
        <p:sp>
          <p:nvSpPr>
            <p:cNvPr id="8" name="正方形/長方形 7"/>
            <p:cNvSpPr/>
            <p:nvPr/>
          </p:nvSpPr>
          <p:spPr>
            <a:xfrm>
              <a:off x="1154690" y="4924902"/>
              <a:ext cx="1991468" cy="160726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200" b="1" dirty="0" smtClean="0"/>
                <a:t>②半年後の姿（期待するあるべき姿）</a:t>
              </a:r>
              <a:endParaRPr lang="en-US" altLang="ja-JP" sz="1200" b="1" dirty="0" smtClean="0"/>
            </a:p>
            <a:p>
              <a:r>
                <a:rPr lang="ja-JP" altLang="en-US" sz="1100" dirty="0"/>
                <a:t>　</a:t>
              </a:r>
              <a:r>
                <a:rPr lang="ja-JP" altLang="en-US" sz="1050" dirty="0">
                  <a:solidFill>
                    <a:srgbClr val="FF0000"/>
                  </a:solidFill>
                </a:rPr>
                <a:t>①と「力量の見える化」シートを踏まえてどのような状態になっているのが望ましいか</a:t>
              </a:r>
              <a:endParaRPr lang="en-US" altLang="ja-JP" sz="1050" dirty="0">
                <a:solidFill>
                  <a:srgbClr val="FF0000"/>
                </a:solidFill>
              </a:endParaRPr>
            </a:p>
          </p:txBody>
        </p:sp>
        <p:sp>
          <p:nvSpPr>
            <p:cNvPr id="9" name="正方形/長方形 8"/>
            <p:cNvSpPr/>
            <p:nvPr/>
          </p:nvSpPr>
          <p:spPr>
            <a:xfrm>
              <a:off x="3419368" y="2964175"/>
              <a:ext cx="1991468" cy="318465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200" b="1" dirty="0" smtClean="0"/>
                <a:t>③取り組むべきこと</a:t>
              </a:r>
              <a:endParaRPr lang="en-US" altLang="ja-JP" sz="1200" b="1" dirty="0" smtClean="0"/>
            </a:p>
            <a:p>
              <a:endParaRPr kumimoji="1" lang="en-US" altLang="ja-JP" sz="1100" dirty="0" smtClean="0"/>
            </a:p>
            <a:p>
              <a:endParaRPr lang="en-US" altLang="ja-JP" sz="1100" dirty="0"/>
            </a:p>
            <a:p>
              <a:r>
                <a:rPr kumimoji="1" lang="ja-JP" altLang="en-US" sz="1100" dirty="0"/>
                <a:t>　</a:t>
              </a:r>
              <a:r>
                <a:rPr kumimoji="1" lang="ja-JP" altLang="en-US" sz="1050" dirty="0" smtClean="0">
                  <a:solidFill>
                    <a:srgbClr val="FF0000"/>
                  </a:solidFill>
                </a:rPr>
                <a:t>②になるために何をするべきなのか。具体的な課題を書き出す。</a:t>
              </a:r>
              <a:endParaRPr kumimoji="1" lang="en-US" altLang="ja-JP" sz="1050" dirty="0" smtClean="0">
                <a:solidFill>
                  <a:srgbClr val="FF0000"/>
                </a:solidFill>
              </a:endParaRPr>
            </a:p>
            <a:p>
              <a:r>
                <a:rPr lang="ja-JP" altLang="en-US" sz="1050" dirty="0">
                  <a:solidFill>
                    <a:srgbClr val="FF0000"/>
                  </a:solidFill>
                </a:rPr>
                <a:t>　</a:t>
              </a:r>
              <a:r>
                <a:rPr lang="ja-JP" altLang="en-US" sz="1050" dirty="0" smtClean="0">
                  <a:solidFill>
                    <a:srgbClr val="FF0000"/>
                  </a:solidFill>
                </a:rPr>
                <a:t>①と②のギャップを埋めるために必要なこと</a:t>
              </a:r>
              <a:endParaRPr kumimoji="1" lang="en-US" altLang="ja-JP" sz="1050" dirty="0">
                <a:solidFill>
                  <a:srgbClr val="FF0000"/>
                </a:solidFill>
              </a:endParaRPr>
            </a:p>
          </p:txBody>
        </p:sp>
        <p:sp>
          <p:nvSpPr>
            <p:cNvPr id="10" name="二等辺三角形 9"/>
            <p:cNvSpPr/>
            <p:nvPr/>
          </p:nvSpPr>
          <p:spPr>
            <a:xfrm rot="10800000">
              <a:off x="1884895" y="4517185"/>
              <a:ext cx="531058" cy="368401"/>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667511" y="2308775"/>
              <a:ext cx="1858704" cy="107138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smtClean="0"/>
                <a:t>④会社として必要な支援</a:t>
              </a:r>
              <a:endParaRPr kumimoji="1" lang="en-US" altLang="ja-JP" sz="1200" b="1" dirty="0" smtClean="0"/>
            </a:p>
            <a:p>
              <a:r>
                <a:rPr lang="ja-JP" altLang="en-US" sz="1100" dirty="0"/>
                <a:t>　</a:t>
              </a:r>
              <a:endParaRPr lang="en-US" altLang="ja-JP" sz="1100" dirty="0" smtClean="0"/>
            </a:p>
            <a:p>
              <a:r>
                <a:rPr lang="ja-JP" altLang="en-US" sz="1050" dirty="0" smtClean="0">
                  <a:solidFill>
                    <a:srgbClr val="FF0000"/>
                  </a:solidFill>
                </a:rPr>
                <a:t>③を実践していくうえで必要と思われる支援</a:t>
              </a:r>
              <a:endParaRPr kumimoji="1" lang="en-US" altLang="ja-JP" sz="1050" dirty="0">
                <a:solidFill>
                  <a:srgbClr val="FF0000"/>
                </a:solidFill>
              </a:endParaRPr>
            </a:p>
          </p:txBody>
        </p:sp>
        <p:sp>
          <p:nvSpPr>
            <p:cNvPr id="12" name="正方形/長方形 11"/>
            <p:cNvSpPr/>
            <p:nvPr/>
          </p:nvSpPr>
          <p:spPr>
            <a:xfrm>
              <a:off x="5667511" y="3507933"/>
              <a:ext cx="1858704" cy="1307282"/>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200" b="1" dirty="0" smtClean="0"/>
                <a:t>⑤懸念点</a:t>
              </a:r>
              <a:endParaRPr lang="en-US" altLang="ja-JP" sz="1200" b="1" dirty="0" smtClean="0"/>
            </a:p>
            <a:p>
              <a:r>
                <a:rPr kumimoji="1" lang="ja-JP" altLang="en-US" sz="1100" dirty="0"/>
                <a:t>　</a:t>
              </a:r>
              <a:endParaRPr kumimoji="1" lang="en-US" altLang="ja-JP" sz="1100" dirty="0" smtClean="0"/>
            </a:p>
            <a:p>
              <a:r>
                <a:rPr kumimoji="1" lang="ja-JP" altLang="en-US" sz="1050" dirty="0" smtClean="0">
                  <a:solidFill>
                    <a:srgbClr val="FF0000"/>
                  </a:solidFill>
                </a:rPr>
                <a:t>③を実践していくうえで懸念される点</a:t>
              </a:r>
              <a:endParaRPr kumimoji="1" lang="en-US" altLang="ja-JP" sz="1100" dirty="0">
                <a:solidFill>
                  <a:srgbClr val="FF0000"/>
                </a:solidFill>
              </a:endParaRPr>
            </a:p>
          </p:txBody>
        </p:sp>
        <p:sp>
          <p:nvSpPr>
            <p:cNvPr id="13" name="正方形/長方形 12"/>
            <p:cNvSpPr/>
            <p:nvPr/>
          </p:nvSpPr>
          <p:spPr>
            <a:xfrm>
              <a:off x="5667511" y="4924903"/>
              <a:ext cx="1858704" cy="160726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200" b="1" dirty="0" smtClean="0"/>
                <a:t>⑥面談結果</a:t>
              </a:r>
              <a:endParaRPr kumimoji="1" lang="en-US" altLang="ja-JP" sz="1200" b="1" dirty="0" smtClean="0"/>
            </a:p>
            <a:p>
              <a:endParaRPr lang="en-US" altLang="ja-JP" sz="1050" dirty="0" smtClean="0"/>
            </a:p>
            <a:p>
              <a:r>
                <a:rPr lang="ja-JP" altLang="en-US" sz="1050" dirty="0" smtClean="0">
                  <a:solidFill>
                    <a:srgbClr val="FF0000"/>
                  </a:solidFill>
                </a:rPr>
                <a:t>本人との話し合いで変更された点、合意できた内容。</a:t>
              </a:r>
              <a:endParaRPr kumimoji="1" lang="en-US" altLang="ja-JP" sz="1050" dirty="0">
                <a:solidFill>
                  <a:srgbClr val="FF0000"/>
                </a:solidFill>
              </a:endParaRPr>
            </a:p>
          </p:txBody>
        </p:sp>
        <p:sp>
          <p:nvSpPr>
            <p:cNvPr id="2" name="正方形/長方形 1"/>
            <p:cNvSpPr/>
            <p:nvPr/>
          </p:nvSpPr>
          <p:spPr>
            <a:xfrm>
              <a:off x="839973" y="1685036"/>
              <a:ext cx="6780628" cy="495307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5" name="テキスト ボックス 14"/>
          <p:cNvSpPr txBox="1"/>
          <p:nvPr/>
        </p:nvSpPr>
        <p:spPr>
          <a:xfrm>
            <a:off x="366015" y="2045987"/>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サンプル⑥</a:t>
            </a:r>
            <a:endParaRPr kumimoji="1" lang="ja-JP" altLang="en-US" sz="1100" dirty="0"/>
          </a:p>
        </p:txBody>
      </p:sp>
    </p:spTree>
    <p:extLst>
      <p:ext uri="{BB962C8B-B14F-4D97-AF65-F5344CB8AC3E}">
        <p14:creationId xmlns:p14="http://schemas.microsoft.com/office/powerpoint/2010/main" val="1371269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510996"/>
            <a:ext cx="7503458" cy="5755422"/>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◆面談は事前準備が大切</a:t>
            </a:r>
            <a:endParaRPr lang="en-US" altLang="ja-JP" sz="1600" b="1"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前</a:t>
            </a:r>
            <a:r>
              <a:rPr lang="ja-JP" altLang="en-US" sz="1600" dirty="0">
                <a:latin typeface="ＭＳ Ｐ明朝" panose="02020600040205080304" pitchFamily="18" charset="-128"/>
                <a:ea typeface="ＭＳ Ｐ明朝" panose="02020600040205080304" pitchFamily="18" charset="-128"/>
              </a:rPr>
              <a:t>ページ</a:t>
            </a:r>
            <a:r>
              <a:rPr lang="ja-JP" altLang="en-US" sz="1600" dirty="0" smtClean="0">
                <a:latin typeface="ＭＳ Ｐ明朝" panose="02020600040205080304" pitchFamily="18" charset="-128"/>
                <a:ea typeface="ＭＳ Ｐ明朝" panose="02020600040205080304" pitchFamily="18" charset="-128"/>
              </a:rPr>
              <a:t>の面談シートは①～⑤までは管理職が前もって１人１枚ずつ準備を行います。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そのうえで、部下を</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人づつ呼び出し</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対</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の話し合いをします。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ポイント</a:t>
            </a:r>
            <a:r>
              <a:rPr lang="ja-JP" altLang="en-US" sz="1600" dirty="0" smtClean="0">
                <a:latin typeface="ＭＳ Ｐ明朝" panose="02020600040205080304" pitchFamily="18" charset="-128"/>
                <a:ea typeface="ＭＳ Ｐ明朝" panose="02020600040205080304" pitchFamily="18" charset="-128"/>
              </a:rPr>
              <a:t>は管理職は面談シートに自分なりの答えを用意しておきながら、本番は</a:t>
            </a:r>
            <a:r>
              <a:rPr lang="ja-JP" altLang="en-US" sz="1600" b="1" u="sng" dirty="0" smtClean="0">
                <a:latin typeface="ＭＳ Ｐ明朝" panose="02020600040205080304" pitchFamily="18" charset="-128"/>
                <a:ea typeface="ＭＳ Ｐ明朝" panose="02020600040205080304" pitchFamily="18" charset="-128"/>
              </a:rPr>
              <a:t>本人からの言葉</a:t>
            </a:r>
            <a:r>
              <a:rPr lang="ja-JP" altLang="en-US" sz="1600" dirty="0" smtClean="0">
                <a:latin typeface="ＭＳ Ｐ明朝" panose="02020600040205080304" pitchFamily="18" charset="-128"/>
                <a:ea typeface="ＭＳ Ｐ明朝" panose="02020600040205080304" pitchFamily="18" charset="-128"/>
              </a:rPr>
              <a:t>でどうしたいか、を言ってもらいます。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（面談シートはあくまでも管理職の準備資料であり、本人たちには見せません）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ここでは簡単なコーチングの手法を使うことで、自分たちの目標を考えてもらいます。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現状はどうなのか、そして半年後どのようになっているのが理想なのか？そのギャップはどうしたら埋められるのか、</a:t>
            </a:r>
            <a:r>
              <a:rPr lang="en-US" altLang="ja-JP" sz="1600" dirty="0" smtClean="0">
                <a:latin typeface="ＭＳ Ｐ明朝" panose="02020600040205080304" pitchFamily="18" charset="-128"/>
                <a:ea typeface="ＭＳ Ｐ明朝" panose="02020600040205080304" pitchFamily="18" charset="-128"/>
              </a:rPr>
              <a:t>3</a:t>
            </a:r>
            <a:r>
              <a:rPr lang="ja-JP" altLang="en-US" sz="1600" dirty="0" err="1" smtClean="0">
                <a:latin typeface="ＭＳ Ｐ明朝" panose="02020600040205080304" pitchFamily="18" charset="-128"/>
                <a:ea typeface="ＭＳ Ｐ明朝" panose="02020600040205080304" pitchFamily="18" charset="-128"/>
              </a:rPr>
              <a:t>つの</a:t>
            </a:r>
            <a:r>
              <a:rPr lang="ja-JP" altLang="en-US" sz="1600" dirty="0" smtClean="0">
                <a:latin typeface="ＭＳ Ｐ明朝" panose="02020600040205080304" pitchFamily="18" charset="-128"/>
                <a:ea typeface="ＭＳ Ｐ明朝" panose="02020600040205080304" pitchFamily="18" charset="-128"/>
              </a:rPr>
              <a:t>質問で部下の持っているぼんやりとした目標を明確にしていきます。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そして本人なりの気づきや思いを大切にしてあげながら、上司として不足していると思われる部分などを「それならこれも必要じゃないかな」と目標をサポートする形でアドバイスしていきます。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本人</a:t>
            </a:r>
            <a:r>
              <a:rPr lang="ja-JP" altLang="en-US" sz="1600" dirty="0" smtClean="0">
                <a:latin typeface="ＭＳ Ｐ明朝" panose="02020600040205080304" pitchFamily="18" charset="-128"/>
                <a:ea typeface="ＭＳ Ｐ明朝" panose="02020600040205080304" pitchFamily="18" charset="-128"/>
              </a:rPr>
              <a:t>から</a:t>
            </a:r>
            <a:r>
              <a:rPr lang="ja-JP" altLang="en-US" sz="1600" dirty="0">
                <a:latin typeface="ＭＳ Ｐ明朝" panose="02020600040205080304" pitchFamily="18" charset="-128"/>
                <a:ea typeface="ＭＳ Ｐ明朝" panose="02020600040205080304" pitchFamily="18" charset="-128"/>
              </a:rPr>
              <a:t>出</a:t>
            </a:r>
            <a:r>
              <a:rPr lang="ja-JP" altLang="en-US" sz="1600" dirty="0" smtClean="0">
                <a:latin typeface="ＭＳ Ｐ明朝" panose="02020600040205080304" pitchFamily="18" charset="-128"/>
                <a:ea typeface="ＭＳ Ｐ明朝" panose="02020600040205080304" pitchFamily="18" charset="-128"/>
              </a:rPr>
              <a:t>てきた目標ややりたいことを否定するのではなく、会社として、上司として「期待すること」を伝えて、本人のやりたいこととすり合わせていきます。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数年後には自分の後に管理職を任せたい、とか会社の中でこういう役割を担ってほしい、とかそういった内容を面談の中で伝えていきます。</a:t>
            </a:r>
            <a:endParaRPr lang="en-US" altLang="ja-JP"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971234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510996"/>
            <a:ext cx="7503458" cy="5755422"/>
          </a:xfrm>
          <a:prstGeom prst="rect">
            <a:avLst/>
          </a:prstGeom>
          <a:noFill/>
        </p:spPr>
        <p:txBody>
          <a:bodyPr wrap="square" rtlCol="0">
            <a:spAutoFit/>
          </a:bodyPr>
          <a:lstStyle/>
          <a:p>
            <a:pPr marL="342900" indent="-342900">
              <a:buFont typeface="+mj-ea"/>
              <a:buAutoNum type="circleNumDbPlain" startAt="3"/>
            </a:pPr>
            <a:r>
              <a:rPr lang="ja-JP" altLang="en-US" sz="1600" b="1" dirty="0">
                <a:latin typeface="ＭＳ Ｐ明朝" panose="02020600040205080304" pitchFamily="18" charset="-128"/>
                <a:ea typeface="ＭＳ Ｐ明朝" panose="02020600040205080304" pitchFamily="18" charset="-128"/>
              </a:rPr>
              <a:t>落とし込んだ目標を達成させるための</a:t>
            </a:r>
            <a:r>
              <a:rPr lang="en-US" altLang="ja-JP" sz="1600" b="1" dirty="0" smtClean="0">
                <a:latin typeface="ＭＳ Ｐ明朝" panose="02020600040205080304" pitchFamily="18" charset="-128"/>
                <a:ea typeface="ＭＳ Ｐ明朝" panose="02020600040205080304" pitchFamily="18" charset="-128"/>
              </a:rPr>
              <a:t>PDCA</a:t>
            </a:r>
          </a:p>
          <a:p>
            <a:r>
              <a:rPr lang="ja-JP" altLang="en-US" sz="1600" dirty="0" smtClean="0">
                <a:latin typeface="ＭＳ Ｐ明朝" panose="02020600040205080304" pitchFamily="18" charset="-128"/>
                <a:ea typeface="ＭＳ Ｐ明朝" panose="02020600040205080304" pitchFamily="18" charset="-128"/>
              </a:rPr>
              <a:t>これは</a:t>
            </a:r>
            <a:r>
              <a:rPr lang="en-US" altLang="ja-JP" sz="1600" dirty="0" smtClean="0">
                <a:latin typeface="ＭＳ Ｐ明朝" panose="02020600040205080304" pitchFamily="18" charset="-128"/>
                <a:ea typeface="ＭＳ Ｐ明朝" panose="02020600040205080304" pitchFamily="18" charset="-128"/>
              </a:rPr>
              <a:t>Step</a:t>
            </a:r>
            <a:r>
              <a:rPr lang="ja-JP" altLang="en-US" sz="1600" dirty="0" err="1"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４で行った会議を管理職の管理範囲の中で行います。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ここで</a:t>
            </a:r>
            <a:r>
              <a:rPr lang="en-US" altLang="ja-JP" sz="1600" dirty="0" smtClean="0">
                <a:latin typeface="ＭＳ Ｐ明朝" panose="02020600040205080304" pitchFamily="18" charset="-128"/>
                <a:ea typeface="ＭＳ Ｐ明朝" panose="02020600040205080304" pitchFamily="18" charset="-128"/>
              </a:rPr>
              <a:t>Step</a:t>
            </a:r>
            <a:r>
              <a:rPr lang="ja-JP" altLang="en-US" sz="1600" dirty="0" err="1" smtClean="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５の最初に挙げた個々の</a:t>
            </a:r>
            <a:r>
              <a:rPr lang="ja-JP" altLang="en-US" sz="1600" b="1" u="sng" dirty="0" smtClean="0">
                <a:latin typeface="ＭＳ Ｐ明朝" panose="02020600040205080304" pitchFamily="18" charset="-128"/>
                <a:ea typeface="ＭＳ Ｐ明朝" panose="02020600040205080304" pitchFamily="18" charset="-128"/>
              </a:rPr>
              <a:t>メンバーの性格</a:t>
            </a:r>
            <a:r>
              <a:rPr lang="ja-JP" altLang="en-US" sz="1600" dirty="0" smtClean="0">
                <a:latin typeface="ＭＳ Ｐ明朝" panose="02020600040205080304" pitchFamily="18" charset="-128"/>
                <a:ea typeface="ＭＳ Ｐ明朝" panose="02020600040205080304" pitchFamily="18" charset="-128"/>
              </a:rPr>
              <a:t>というものが出てきます。目標に向かって一気に行ける人と、石橋を</a:t>
            </a:r>
            <a:r>
              <a:rPr lang="ja-JP" altLang="en-US" sz="1600" dirty="0" err="1" smtClean="0">
                <a:latin typeface="ＭＳ Ｐ明朝" panose="02020600040205080304" pitchFamily="18" charset="-128"/>
                <a:ea typeface="ＭＳ Ｐ明朝" panose="02020600040205080304" pitchFamily="18" charset="-128"/>
              </a:rPr>
              <a:t>叩いて叩いて</a:t>
            </a:r>
            <a:r>
              <a:rPr lang="ja-JP" altLang="en-US" sz="1600" dirty="0" smtClean="0">
                <a:latin typeface="ＭＳ Ｐ明朝" panose="02020600040205080304" pitchFamily="18" charset="-128"/>
                <a:ea typeface="ＭＳ Ｐ明朝" panose="02020600040205080304" pitchFamily="18" charset="-128"/>
              </a:rPr>
              <a:t>渡らない人。その人の性格によって対応方法は違ってきます。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目的志向型の一足飛びに目標を達成できる人は、一度やり方を覚えると</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人でどんどん仕事を進めることが出来ます。しかし、このタイプの欠点は細かいことが苦手なことです。手続き上のミスや、顧客へのきめ細かいフォローといった点でクレームにつながったり、社内で不協和音を起こす可能性も高いのです</a:t>
            </a:r>
            <a:r>
              <a:rPr lang="ja-JP" altLang="en-US" sz="1600" dirty="0">
                <a:latin typeface="ＭＳ Ｐ明朝" panose="02020600040205080304" pitchFamily="18" charset="-128"/>
                <a:ea typeface="ＭＳ Ｐ明朝" panose="02020600040205080304" pitchFamily="18" charset="-128"/>
              </a:rPr>
              <a:t>。</a:t>
            </a:r>
            <a:r>
              <a:rPr lang="ja-JP" altLang="en-US" sz="1600" dirty="0" smtClean="0">
                <a:latin typeface="ＭＳ Ｐ明朝" panose="02020600040205080304" pitchFamily="18" charset="-128"/>
                <a:ea typeface="ＭＳ Ｐ明朝" panose="02020600040205080304" pitchFamily="18" charset="-128"/>
              </a:rPr>
              <a:t>まかせっきりではなくしっかり仕事の内容確認とフィードバックが必要になります。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リスク回避型の人材は慎重に物事を進めますので、一度に上がる階段の幅が小さくないと進めません。上司としては、その進める階段の高さを調整したりすることが大切なサポートになります。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上記</a:t>
            </a:r>
            <a:r>
              <a:rPr lang="ja-JP" altLang="en-US" sz="1600" dirty="0" smtClean="0">
                <a:latin typeface="ＭＳ Ｐ明朝" panose="02020600040205080304" pitchFamily="18" charset="-128"/>
                <a:ea typeface="ＭＳ Ｐ明朝" panose="02020600040205080304" pitchFamily="18" charset="-128"/>
              </a:rPr>
              <a:t>のように同じ目標を与えても、性格によってアウトプットが全く変わってくることがあります。</a:t>
            </a:r>
            <a:r>
              <a:rPr lang="ja-JP" altLang="en-US" sz="1600" b="1" u="sng" dirty="0" smtClean="0">
                <a:latin typeface="ＭＳ Ｐ明朝" panose="02020600040205080304" pitchFamily="18" charset="-128"/>
                <a:ea typeface="ＭＳ Ｐ明朝" panose="02020600040205080304" pitchFamily="18" charset="-128"/>
              </a:rPr>
              <a:t>「全く同じ人間はいない」「人は自分とは違う」</a:t>
            </a:r>
            <a:r>
              <a:rPr lang="ja-JP" altLang="en-US" sz="1600" dirty="0" smtClean="0">
                <a:latin typeface="ＭＳ Ｐ明朝" panose="02020600040205080304" pitchFamily="18" charset="-128"/>
                <a:ea typeface="ＭＳ Ｐ明朝" panose="02020600040205080304" pitchFamily="18" charset="-128"/>
              </a:rPr>
              <a:t>ということが社長や管理職の人の中に、しっかりあると頭にも来ないし、落ち着いた対応が出来ます。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b="1" u="sng" dirty="0" smtClean="0">
                <a:latin typeface="ＭＳ Ｐ明朝" panose="02020600040205080304" pitchFamily="18" charset="-128"/>
                <a:ea typeface="ＭＳ Ｐ明朝" panose="02020600040205080304" pitchFamily="18" charset="-128"/>
              </a:rPr>
              <a:t>エニアグラムの知識</a:t>
            </a:r>
            <a:r>
              <a:rPr lang="ja-JP" altLang="en-US" sz="1600" dirty="0" smtClean="0">
                <a:latin typeface="ＭＳ Ｐ明朝" panose="02020600040205080304" pitchFamily="18" charset="-128"/>
                <a:ea typeface="ＭＳ Ｐ明朝" panose="02020600040205080304" pitchFamily="18" charset="-128"/>
              </a:rPr>
              <a:t>があると、人の違いを認められるようになります。ここでは</a:t>
            </a:r>
            <a:r>
              <a:rPr lang="ja-JP" altLang="en-US" sz="1600" dirty="0">
                <a:latin typeface="ＭＳ Ｐ明朝" panose="02020600040205080304" pitchFamily="18" charset="-128"/>
                <a:ea typeface="ＭＳ Ｐ明朝" panose="02020600040205080304" pitchFamily="18" charset="-128"/>
              </a:rPr>
              <a:t>扱</a:t>
            </a:r>
            <a:r>
              <a:rPr lang="ja-JP" altLang="en-US" sz="1600" dirty="0" smtClean="0">
                <a:latin typeface="ＭＳ Ｐ明朝" panose="02020600040205080304" pitchFamily="18" charset="-128"/>
                <a:ea typeface="ＭＳ Ｐ明朝" panose="02020600040205080304" pitchFamily="18" charset="-128"/>
              </a:rPr>
              <a:t>いませんが、組織運営にはかなり有効な知識になります。</a:t>
            </a:r>
            <a:endParaRPr lang="en-US" altLang="ja-JP"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33597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510996"/>
            <a:ext cx="7503458" cy="6063198"/>
          </a:xfrm>
          <a:prstGeom prst="rect">
            <a:avLst/>
          </a:prstGeom>
          <a:noFill/>
        </p:spPr>
        <p:txBody>
          <a:bodyPr wrap="square" rtlCol="0">
            <a:spAutoFit/>
          </a:bodyPr>
          <a:lstStyle/>
          <a:p>
            <a:pPr marL="342900" indent="-342900">
              <a:buFont typeface="+mj-ea"/>
              <a:buAutoNum type="circleNumDbPlain" startAt="4"/>
            </a:pPr>
            <a:r>
              <a:rPr lang="ja-JP" altLang="en-US" sz="1600" b="1" dirty="0">
                <a:latin typeface="ＭＳ Ｐ明朝" panose="02020600040205080304" pitchFamily="18" charset="-128"/>
                <a:ea typeface="ＭＳ Ｐ明朝" panose="02020600040205080304" pitchFamily="18" charset="-128"/>
              </a:rPr>
              <a:t>成功事例や失敗事例を共有する環境の整備</a:t>
            </a:r>
            <a:endParaRPr lang="en-US" altLang="ja-JP" sz="1600" b="1"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特に顧客対応がメインになる部署においては、この</a:t>
            </a:r>
            <a:r>
              <a:rPr lang="ja-JP" altLang="en-US" sz="1600" b="1" u="sng" dirty="0" smtClean="0">
                <a:latin typeface="ＭＳ Ｐ明朝" panose="02020600040205080304" pitchFamily="18" charset="-128"/>
                <a:ea typeface="ＭＳ Ｐ明朝" panose="02020600040205080304" pitchFamily="18" charset="-128"/>
              </a:rPr>
              <a:t>顧客に関する情報共有</a:t>
            </a:r>
            <a:r>
              <a:rPr lang="ja-JP" altLang="en-US" sz="1600" dirty="0" smtClean="0">
                <a:latin typeface="ＭＳ Ｐ明朝" panose="02020600040205080304" pitchFamily="18" charset="-128"/>
                <a:ea typeface="ＭＳ Ｐ明朝" panose="02020600040205080304" pitchFamily="18" charset="-128"/>
              </a:rPr>
              <a:t>が重要になります。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顧客対応における成功事例、失敗事例などが日々共有できると、メンバーの成長が飛躍的に伸びます。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なぜなら、</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人であれば</a:t>
            </a:r>
            <a:r>
              <a:rPr lang="en-US" altLang="ja-JP" sz="1600" dirty="0" smtClean="0">
                <a:latin typeface="ＭＳ Ｐ明朝" panose="02020600040205080304" pitchFamily="18" charset="-128"/>
                <a:ea typeface="ＭＳ Ｐ明朝" panose="02020600040205080304" pitchFamily="18" charset="-128"/>
              </a:rPr>
              <a:t>1</a:t>
            </a:r>
            <a:r>
              <a:rPr lang="ja-JP" altLang="en-US" sz="1600" dirty="0" smtClean="0">
                <a:latin typeface="ＭＳ Ｐ明朝" panose="02020600040205080304" pitchFamily="18" charset="-128"/>
                <a:ea typeface="ＭＳ Ｐ明朝" panose="02020600040205080304" pitchFamily="18" charset="-128"/>
              </a:rPr>
              <a:t>日にできる体験は自分の体験以外はできません。組織のメリットはそうした事例を共有することで、全員でトライ＆エラーを繰り返し、成長を早めることです。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メンバーが成功したことを別のメンバーが試してみる。それによって新しい事実が出てきてそれも共有される、というようなことが日々繰り返されるわけです。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これは朝礼や夕礼などリアルな場で出来れば理想的です。でも出張などが多い会社だったりするとリアルな場がなかなか実現しないことも多いでしょう。</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そうした</a:t>
            </a:r>
            <a:r>
              <a:rPr lang="ja-JP" altLang="en-US" sz="1600" dirty="0">
                <a:latin typeface="ＭＳ Ｐ明朝" panose="02020600040205080304" pitchFamily="18" charset="-128"/>
                <a:ea typeface="ＭＳ Ｐ明朝" panose="02020600040205080304" pitchFamily="18" charset="-128"/>
              </a:rPr>
              <a:t>場合</a:t>
            </a:r>
            <a:r>
              <a:rPr lang="ja-JP" altLang="en-US" sz="1600" dirty="0" smtClean="0">
                <a:latin typeface="ＭＳ Ｐ明朝" panose="02020600040205080304" pitchFamily="18" charset="-128"/>
                <a:ea typeface="ＭＳ Ｐ明朝" panose="02020600040205080304" pitchFamily="18" charset="-128"/>
              </a:rPr>
              <a:t>はフェイスブックのグループ機能を活用することをお勧めします。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ラインだとすべての情報が流れてしまうので、とても分かりずらくなります。フェイス</a:t>
            </a:r>
            <a:r>
              <a:rPr lang="ja-JP" altLang="en-US" sz="1600" dirty="0">
                <a:latin typeface="ＭＳ Ｐ明朝" panose="02020600040205080304" pitchFamily="18" charset="-128"/>
                <a:ea typeface="ＭＳ Ｐ明朝" panose="02020600040205080304" pitchFamily="18" charset="-128"/>
              </a:rPr>
              <a:t>ブック</a:t>
            </a:r>
            <a:r>
              <a:rPr lang="ja-JP" altLang="en-US" sz="1600" dirty="0" smtClean="0">
                <a:latin typeface="ＭＳ Ｐ明朝" panose="02020600040205080304" pitchFamily="18" charset="-128"/>
                <a:ea typeface="ＭＳ Ｐ明朝" panose="02020600040205080304" pitchFamily="18" charset="-128"/>
              </a:rPr>
              <a:t>は投稿内容ごとにコメントが可能なので、日々の成功、失敗に関して上司や他のメンバーがコメントをつけることもできます。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リアル</a:t>
            </a:r>
            <a:r>
              <a:rPr lang="ja-JP" altLang="en-US" sz="1600" dirty="0" smtClean="0">
                <a:latin typeface="ＭＳ Ｐ明朝" panose="02020600040205080304" pitchFamily="18" charset="-128"/>
                <a:ea typeface="ＭＳ Ｐ明朝" panose="02020600040205080304" pitchFamily="18" charset="-128"/>
              </a:rPr>
              <a:t>にしろ、ネット環境にせよ、これを続けるのは管理職や社長が粘り強く続けないと、すぐに「今日は特にありません」などのコメントで終わってしまいます。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2000" b="1" u="sng" dirty="0">
                <a:solidFill>
                  <a:srgbClr val="FF0000"/>
                </a:solidFill>
                <a:latin typeface="ＭＳ Ｐ明朝" panose="02020600040205080304" pitchFamily="18" charset="-128"/>
                <a:ea typeface="ＭＳ Ｐ明朝" panose="02020600040205080304" pitchFamily="18" charset="-128"/>
              </a:rPr>
              <a:t>環境</a:t>
            </a:r>
            <a:r>
              <a:rPr lang="ja-JP" altLang="en-US" sz="2000" b="1" u="sng" dirty="0" smtClean="0">
                <a:solidFill>
                  <a:srgbClr val="FF0000"/>
                </a:solidFill>
                <a:latin typeface="ＭＳ Ｐ明朝" panose="02020600040205080304" pitchFamily="18" charset="-128"/>
                <a:ea typeface="ＭＳ Ｐ明朝" panose="02020600040205080304" pitchFamily="18" charset="-128"/>
              </a:rPr>
              <a:t>づくり</a:t>
            </a:r>
            <a:r>
              <a:rPr lang="ja-JP" altLang="en-US" sz="1600" dirty="0" smtClean="0">
                <a:latin typeface="ＭＳ Ｐ明朝" panose="02020600040205080304" pitchFamily="18" charset="-128"/>
                <a:ea typeface="ＭＳ Ｐ明朝" panose="02020600040205080304" pitchFamily="18" charset="-128"/>
              </a:rPr>
              <a:t>は管理職の重要な仕事です。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4246007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06824" y="632019"/>
            <a:ext cx="7503458" cy="6001643"/>
          </a:xfrm>
          <a:prstGeom prst="rect">
            <a:avLst/>
          </a:prstGeom>
          <a:noFill/>
        </p:spPr>
        <p:txBody>
          <a:bodyPr wrap="square" rtlCol="0">
            <a:spAutoFit/>
          </a:bodyPr>
          <a:lstStyle/>
          <a:p>
            <a:r>
              <a:rPr kumimoji="1" lang="en-US" altLang="ja-JP" sz="1600" dirty="0" smtClean="0">
                <a:latin typeface="ＭＳ Ｐ明朝" panose="02020600040205080304" pitchFamily="18" charset="-128"/>
                <a:ea typeface="ＭＳ Ｐ明朝" panose="02020600040205080304" pitchFamily="18" charset="-128"/>
              </a:rPr>
              <a:t>5</a:t>
            </a:r>
            <a:r>
              <a:rPr kumimoji="1" lang="ja-JP" altLang="en-US" sz="1600" dirty="0" err="1" smtClean="0">
                <a:latin typeface="ＭＳ Ｐ明朝" panose="02020600040205080304" pitchFamily="18" charset="-128"/>
                <a:ea typeface="ＭＳ Ｐ明朝" panose="02020600040205080304" pitchFamily="18" charset="-128"/>
              </a:rPr>
              <a:t>つの</a:t>
            </a:r>
            <a:r>
              <a:rPr kumimoji="1" lang="en-US" altLang="ja-JP" sz="1600" dirty="0" smtClean="0">
                <a:latin typeface="ＭＳ Ｐ明朝" panose="02020600040205080304" pitchFamily="18" charset="-128"/>
                <a:ea typeface="ＭＳ Ｐ明朝" panose="02020600040205080304" pitchFamily="18" charset="-128"/>
              </a:rPr>
              <a:t>Step</a:t>
            </a:r>
            <a:r>
              <a:rPr kumimoji="1" lang="ja-JP" altLang="en-US" sz="1600" dirty="0" smtClean="0">
                <a:latin typeface="ＭＳ Ｐ明朝" panose="02020600040205080304" pitchFamily="18" charset="-128"/>
                <a:ea typeface="ＭＳ Ｐ明朝" panose="02020600040205080304" pitchFamily="18" charset="-128"/>
              </a:rPr>
              <a:t>をご説明させていただきましたが、いかがでしたしょうか。</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まずは利益をしっかり出して、社長自身が心に余裕をもって経営</a:t>
            </a:r>
            <a:r>
              <a:rPr lang="ja-JP" altLang="en-US" sz="1600" dirty="0" smtClean="0">
                <a:latin typeface="ＭＳ Ｐ明朝" panose="02020600040205080304" pitchFamily="18" charset="-128"/>
                <a:ea typeface="ＭＳ Ｐ明朝" panose="02020600040205080304" pitchFamily="18" charset="-128"/>
              </a:rPr>
              <a:t>を行うのとが最も</a:t>
            </a:r>
            <a:r>
              <a:rPr kumimoji="1" lang="ja-JP" altLang="en-US" sz="1600" dirty="0" smtClean="0">
                <a:latin typeface="ＭＳ Ｐ明朝" panose="02020600040205080304" pitchFamily="18" charset="-128"/>
                <a:ea typeface="ＭＳ Ｐ明朝" panose="02020600040205080304" pitchFamily="18" charset="-128"/>
              </a:rPr>
              <a:t>大切です。</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余裕が</a:t>
            </a:r>
            <a:r>
              <a:rPr lang="ja-JP" altLang="en-US" sz="1600" dirty="0" smtClean="0">
                <a:latin typeface="ＭＳ Ｐ明朝" panose="02020600040205080304" pitchFamily="18" charset="-128"/>
                <a:ea typeface="ＭＳ Ｐ明朝" panose="02020600040205080304" pitchFamily="18" charset="-128"/>
              </a:rPr>
              <a:t>な</a:t>
            </a:r>
            <a:r>
              <a:rPr lang="ja-JP" altLang="en-US" sz="1600" dirty="0">
                <a:latin typeface="ＭＳ Ｐ明朝" panose="02020600040205080304" pitchFamily="18" charset="-128"/>
                <a:ea typeface="ＭＳ Ｐ明朝" panose="02020600040205080304" pitchFamily="18" charset="-128"/>
              </a:rPr>
              <a:t>い</a:t>
            </a:r>
            <a:r>
              <a:rPr kumimoji="1" lang="ja-JP" altLang="en-US" sz="1600" dirty="0" smtClean="0">
                <a:latin typeface="ＭＳ Ｐ明朝" panose="02020600040205080304" pitchFamily="18" charset="-128"/>
                <a:ea typeface="ＭＳ Ｐ明朝" panose="02020600040205080304" pitchFamily="18" charset="-128"/>
              </a:rPr>
              <a:t>状態で社員を育てたり、管理職を育てようとする気にはなりません。</a:t>
            </a:r>
            <a:endParaRPr kumimoji="1" lang="en-US" altLang="ja-JP" sz="1600" dirty="0" smtClean="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そんなことよりも目の前の売上が大切になるからです。</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でもこの５つの</a:t>
            </a:r>
            <a:r>
              <a:rPr kumimoji="1" lang="en-US" altLang="ja-JP" sz="1600" dirty="0" smtClean="0">
                <a:latin typeface="ＭＳ Ｐ明朝" panose="02020600040205080304" pitchFamily="18" charset="-128"/>
                <a:ea typeface="ＭＳ Ｐ明朝" panose="02020600040205080304" pitchFamily="18" charset="-128"/>
              </a:rPr>
              <a:t>Step</a:t>
            </a:r>
            <a:r>
              <a:rPr kumimoji="1" lang="ja-JP" altLang="en-US" sz="1600" dirty="0" smtClean="0">
                <a:latin typeface="ＭＳ Ｐ明朝" panose="02020600040205080304" pitchFamily="18" charset="-128"/>
                <a:ea typeface="ＭＳ Ｐ明朝" panose="02020600040205080304" pitchFamily="18" charset="-128"/>
              </a:rPr>
              <a:t>を使い利益を出そうとすると、</a:t>
            </a:r>
            <a:r>
              <a:rPr kumimoji="1" lang="ja-JP" altLang="en-US" sz="1600" b="1" u="sng" dirty="0" smtClean="0">
                <a:latin typeface="ＭＳ Ｐ明朝" panose="02020600040205080304" pitchFamily="18" charset="-128"/>
                <a:ea typeface="ＭＳ Ｐ明朝" panose="02020600040205080304" pitchFamily="18" charset="-128"/>
              </a:rPr>
              <a:t>社員の業務を改善をしないといけないことに気づきます。</a:t>
            </a:r>
            <a:endParaRPr kumimoji="1" lang="en-US" altLang="ja-JP" sz="1600" b="1" u="sng"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ここがとても大切なことなのです。</a:t>
            </a:r>
            <a:endParaRPr lang="en-US" altLang="ja-JP" sz="1600" dirty="0" smtClean="0">
              <a:latin typeface="ＭＳ Ｐ明朝" panose="02020600040205080304" pitchFamily="18" charset="-128"/>
              <a:ea typeface="ＭＳ Ｐ明朝" panose="02020600040205080304" pitchFamily="18" charset="-128"/>
            </a:endParaRPr>
          </a:p>
          <a:p>
            <a:endParaRPr kumimoji="1"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「売上をとってこい！」では業績改善には至りませんが、利益を出そうとすると社員の動きを見直さないといけない。そして今までいかに社員</a:t>
            </a:r>
            <a:r>
              <a:rPr kumimoji="1" lang="ja-JP" altLang="en-US" sz="1600" smtClean="0">
                <a:latin typeface="ＭＳ Ｐ明朝" panose="02020600040205080304" pitchFamily="18" charset="-128"/>
                <a:ea typeface="ＭＳ Ｐ明朝" panose="02020600040205080304" pitchFamily="18" charset="-128"/>
              </a:rPr>
              <a:t>の動き</a:t>
            </a:r>
            <a:r>
              <a:rPr lang="ja-JP" altLang="en-US" sz="1600" smtClean="0">
                <a:latin typeface="ＭＳ Ｐ明朝" panose="02020600040205080304" pitchFamily="18" charset="-128"/>
                <a:ea typeface="ＭＳ Ｐ明朝" panose="02020600040205080304" pitchFamily="18" charset="-128"/>
              </a:rPr>
              <a:t>がつかめていなかったか</a:t>
            </a:r>
            <a:r>
              <a:rPr kumimoji="1" lang="ja-JP" altLang="en-US" sz="1600" smtClean="0">
                <a:latin typeface="ＭＳ Ｐ明朝" panose="02020600040205080304" pitchFamily="18" charset="-128"/>
                <a:ea typeface="ＭＳ Ｐ明朝" panose="02020600040205080304" pitchFamily="18" charset="-128"/>
              </a:rPr>
              <a:t>、</a:t>
            </a:r>
            <a:r>
              <a:rPr kumimoji="1" lang="ja-JP" altLang="en-US" sz="1600" dirty="0" smtClean="0">
                <a:latin typeface="ＭＳ Ｐ明朝" panose="02020600040205080304" pitchFamily="18" charset="-128"/>
                <a:ea typeface="ＭＳ Ｐ明朝" panose="02020600040205080304" pitchFamily="18" charset="-128"/>
              </a:rPr>
              <a:t>ということにも気づきます。</a:t>
            </a:r>
            <a:endParaRPr kumimoji="1"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「数字」「利益」「管理」ということを追い求めると、ちょっと人間味のない会社風土になるのでは、と思う社長もいますが、全く逆なのです。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逆にこれらに関心を持ち、丁寧に追いかけることで社員の動きが理解でき、そして次に行わなければならない課題が見えてきます。</a:t>
            </a:r>
            <a:endParaRPr lang="en-US" altLang="ja-JP" sz="1600" dirty="0" smtClean="0">
              <a:latin typeface="ＭＳ Ｐ明朝" panose="02020600040205080304" pitchFamily="18" charset="-128"/>
              <a:ea typeface="ＭＳ Ｐ明朝" panose="02020600040205080304" pitchFamily="18" charset="-128"/>
            </a:endParaRPr>
          </a:p>
          <a:p>
            <a:endParaRPr kumimoji="1" lang="en-US" altLang="ja-JP" sz="1600" dirty="0">
              <a:latin typeface="ＭＳ Ｐ明朝" panose="02020600040205080304" pitchFamily="18" charset="-128"/>
              <a:ea typeface="ＭＳ Ｐ明朝" panose="02020600040205080304" pitchFamily="18" charset="-128"/>
            </a:endParaRPr>
          </a:p>
          <a:p>
            <a:r>
              <a:rPr kumimoji="1" lang="ja-JP" altLang="en-US" sz="1600" dirty="0" smtClean="0">
                <a:latin typeface="ＭＳ Ｐ明朝" panose="02020600040205080304" pitchFamily="18" charset="-128"/>
                <a:ea typeface="ＭＳ Ｐ明朝" panose="02020600040205080304" pitchFamily="18" charset="-128"/>
              </a:rPr>
              <a:t>何かご不明な点はお気軽に</a:t>
            </a:r>
            <a:r>
              <a:rPr lang="ja-JP" altLang="en-US" sz="1600" dirty="0" smtClean="0">
                <a:latin typeface="ＭＳ Ｐ明朝" panose="02020600040205080304" pitchFamily="18" charset="-128"/>
                <a:ea typeface="ＭＳ Ｐ明朝" panose="02020600040205080304" pitchFamily="18" charset="-128"/>
              </a:rPr>
              <a:t>お</a:t>
            </a:r>
            <a:r>
              <a:rPr lang="ja-JP" altLang="en-US" sz="1600" dirty="0">
                <a:latin typeface="ＭＳ Ｐ明朝" panose="02020600040205080304" pitchFamily="18" charset="-128"/>
                <a:ea typeface="ＭＳ Ｐ明朝" panose="02020600040205080304" pitchFamily="18" charset="-128"/>
              </a:rPr>
              <a:t>問い合</a:t>
            </a:r>
            <a:r>
              <a:rPr lang="ja-JP" altLang="en-US" sz="1600" dirty="0" smtClean="0">
                <a:latin typeface="ＭＳ Ｐ明朝" panose="02020600040205080304" pitchFamily="18" charset="-128"/>
                <a:ea typeface="ＭＳ Ｐ明朝" panose="02020600040205080304" pitchFamily="18" charset="-128"/>
              </a:rPr>
              <a:t>わせください。</a:t>
            </a:r>
            <a:endParaRPr lang="en-US" altLang="ja-JP" sz="1600" dirty="0" smtClean="0">
              <a:latin typeface="ＭＳ Ｐ明朝" panose="02020600040205080304" pitchFamily="18" charset="-128"/>
              <a:ea typeface="ＭＳ Ｐ明朝" panose="02020600040205080304" pitchFamily="18" charset="-128"/>
            </a:endParaRPr>
          </a:p>
          <a:p>
            <a:endParaRPr kumimoji="1"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                             株式会社ヨーテラスマネジメント　長野謙　</a:t>
            </a:r>
            <a:r>
              <a:rPr lang="en-US" altLang="ja-JP" sz="1600" dirty="0" smtClean="0">
                <a:latin typeface="ＭＳ Ｐ明朝" panose="02020600040205080304" pitchFamily="18" charset="-128"/>
                <a:ea typeface="ＭＳ Ｐ明朝" panose="02020600040205080304" pitchFamily="18" charset="-128"/>
                <a:hlinkClick r:id="rId2"/>
              </a:rPr>
              <a:t>info@yooterasu.com</a:t>
            </a:r>
            <a:endParaRPr lang="en-US" altLang="ja-JP" sz="1600" dirty="0" smtClean="0">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06824" y="289581"/>
            <a:ext cx="1241045"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lang="ja-JP" altLang="en-US" b="1" dirty="0" smtClean="0">
                <a:solidFill>
                  <a:schemeClr val="accent5"/>
                </a:solidFill>
                <a:latin typeface="ＭＳ Ｐ明朝" panose="02020600040205080304" pitchFamily="18" charset="-128"/>
                <a:ea typeface="ＭＳ Ｐ明朝" panose="02020600040205080304" pitchFamily="18" charset="-128"/>
              </a:rPr>
              <a:t>おわり</a:t>
            </a:r>
            <a:r>
              <a:rPr lang="ja-JP" altLang="en-US" b="1" dirty="0">
                <a:solidFill>
                  <a:schemeClr val="accent5"/>
                </a:solidFill>
                <a:latin typeface="ＭＳ Ｐ明朝" panose="02020600040205080304" pitchFamily="18" charset="-128"/>
                <a:ea typeface="ＭＳ Ｐ明朝" panose="02020600040205080304" pitchFamily="18" charset="-128"/>
              </a:rPr>
              <a:t>に</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Tree>
    <p:extLst>
      <p:ext uri="{BB962C8B-B14F-4D97-AF65-F5344CB8AC3E}">
        <p14:creationId xmlns:p14="http://schemas.microsoft.com/office/powerpoint/2010/main" val="275863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382774"/>
            <a:ext cx="7772400" cy="571966"/>
          </a:xfrm>
        </p:spPr>
        <p:txBody>
          <a:bodyPr>
            <a:noAutofit/>
          </a:bodyPr>
          <a:lstStyle/>
          <a:p>
            <a:pPr algn="l">
              <a:lnSpc>
                <a:spcPct val="200000"/>
              </a:lnSpc>
              <a:spcBef>
                <a:spcPts val="600"/>
              </a:spcBef>
            </a:pPr>
            <a:r>
              <a:rPr lang="en-US" altLang="ja-JP" sz="2400" b="1" dirty="0">
                <a:ln w="0"/>
                <a:latin typeface="ＭＳ Ｐ明朝" panose="02020600040205080304" pitchFamily="18" charset="-128"/>
                <a:ea typeface="ＭＳ Ｐ明朝" panose="02020600040205080304" pitchFamily="18" charset="-128"/>
              </a:rPr>
              <a:t>Step</a:t>
            </a:r>
            <a:r>
              <a:rPr lang="ja-JP" altLang="en-US" sz="2400" b="1" dirty="0">
                <a:ln w="0"/>
                <a:latin typeface="ＭＳ Ｐ明朝" panose="02020600040205080304" pitchFamily="18" charset="-128"/>
                <a:ea typeface="ＭＳ Ｐ明朝" panose="02020600040205080304" pitchFamily="18" charset="-128"/>
              </a:rPr>
              <a:t>１．</a:t>
            </a:r>
            <a:r>
              <a:rPr lang="ja-JP" altLang="en-US" sz="2400" b="1" dirty="0" smtClean="0">
                <a:ln w="0"/>
                <a:latin typeface="ＭＳ Ｐ明朝" panose="02020600040205080304" pitchFamily="18" charset="-128"/>
                <a:ea typeface="ＭＳ Ｐ明朝" panose="02020600040205080304" pitchFamily="18" charset="-128"/>
              </a:rPr>
              <a:t>それぞれ</a:t>
            </a:r>
            <a:r>
              <a:rPr lang="ja-JP" altLang="en-US" sz="2400" b="1" dirty="0">
                <a:ln w="0"/>
                <a:latin typeface="ＭＳ Ｐ明朝" panose="02020600040205080304" pitchFamily="18" charset="-128"/>
                <a:ea typeface="ＭＳ Ｐ明朝" panose="02020600040205080304" pitchFamily="18" charset="-128"/>
              </a:rPr>
              <a:t>の</a:t>
            </a:r>
            <a:r>
              <a:rPr lang="ja-JP" altLang="en-US" sz="2400" b="1" dirty="0" smtClean="0">
                <a:ln w="0"/>
                <a:latin typeface="ＭＳ Ｐ明朝" panose="02020600040205080304" pitchFamily="18" charset="-128"/>
                <a:ea typeface="ＭＳ Ｐ明朝" panose="02020600040205080304" pitchFamily="18" charset="-128"/>
              </a:rPr>
              <a:t>会社</a:t>
            </a:r>
            <a:r>
              <a:rPr lang="ja-JP" altLang="en-US" sz="2400" b="1" dirty="0">
                <a:ln w="0"/>
                <a:latin typeface="ＭＳ Ｐ明朝" panose="02020600040205080304" pitchFamily="18" charset="-128"/>
                <a:ea typeface="ＭＳ Ｐ明朝" panose="02020600040205080304" pitchFamily="18" charset="-128"/>
              </a:rPr>
              <a:t>に合わせた利益管理の方法</a:t>
            </a:r>
            <a:endParaRPr lang="en-US" altLang="ja-JP" sz="2400" b="1" dirty="0">
              <a:ln w="0"/>
              <a:latin typeface="ＭＳ Ｐ明朝" panose="02020600040205080304" pitchFamily="18" charset="-128"/>
              <a:ea typeface="ＭＳ Ｐ明朝" panose="02020600040205080304" pitchFamily="18" charset="-128"/>
            </a:endParaRPr>
          </a:p>
        </p:txBody>
      </p:sp>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806824" y="1721226"/>
            <a:ext cx="7503458" cy="4647426"/>
          </a:xfrm>
          <a:prstGeom prst="rect">
            <a:avLst/>
          </a:prstGeom>
          <a:noFill/>
        </p:spPr>
        <p:txBody>
          <a:bodyPr wrap="square" rtlCol="0">
            <a:spAutoFit/>
          </a:bodyPr>
          <a:lstStyle/>
          <a:p>
            <a:r>
              <a:rPr lang="ja-JP" altLang="en-US" sz="1600" b="1" dirty="0">
                <a:latin typeface="ＭＳ Ｐ明朝" panose="02020600040205080304" pitchFamily="18" charset="-128"/>
                <a:ea typeface="ＭＳ Ｐ明朝" panose="02020600040205080304" pitchFamily="18" charset="-128"/>
              </a:rPr>
              <a:t>◆</a:t>
            </a:r>
            <a:r>
              <a:rPr kumimoji="1" lang="ja-JP" altLang="en-US" sz="1600" b="1" dirty="0" smtClean="0">
                <a:latin typeface="ＭＳ Ｐ明朝" panose="02020600040205080304" pitchFamily="18" charset="-128"/>
                <a:ea typeface="ＭＳ Ｐ明朝" panose="02020600040205080304" pitchFamily="18" charset="-128"/>
              </a:rPr>
              <a:t>決算書をみても利益は上がらない</a:t>
            </a:r>
            <a:endParaRPr kumimoji="1"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そもそも決算書は</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kumimoji="1" lang="ja-JP" altLang="en-US" sz="1600" dirty="0" smtClean="0">
                <a:latin typeface="ＭＳ Ｐ明朝" panose="02020600040205080304" pitchFamily="18" charset="-128"/>
                <a:ea typeface="ＭＳ Ｐ明朝" panose="02020600040205080304" pitchFamily="18" charset="-128"/>
              </a:rPr>
              <a:t>株主やその他の利害関係者のための報告用であり、それぞれの</a:t>
            </a:r>
            <a:r>
              <a:rPr lang="ja-JP" altLang="en-US" sz="1600" dirty="0" smtClean="0">
                <a:latin typeface="ＭＳ Ｐ明朝" panose="02020600040205080304" pitchFamily="18" charset="-128"/>
                <a:ea typeface="ＭＳ Ｐ明朝" panose="02020600040205080304" pitchFamily="18" charset="-128"/>
              </a:rPr>
              <a:t>会社が意思決定するための資料ではありません。</a:t>
            </a:r>
            <a:endParaRPr lang="en-US" altLang="ja-JP" sz="1600" dirty="0" smtClean="0">
              <a:latin typeface="ＭＳ Ｐ明朝" panose="02020600040205080304" pitchFamily="18" charset="-128"/>
              <a:ea typeface="ＭＳ Ｐ明朝" panose="02020600040205080304" pitchFamily="18" charset="-128"/>
            </a:endParaRPr>
          </a:p>
          <a:p>
            <a:pPr marL="285750" indent="-285750">
              <a:buFont typeface="Arial" panose="020B0604020202020204" pitchFamily="34" charset="0"/>
              <a:buChar char="•"/>
            </a:pPr>
            <a:r>
              <a:rPr kumimoji="1" lang="ja-JP" altLang="en-US" sz="1600" dirty="0">
                <a:latin typeface="ＭＳ Ｐ明朝" panose="02020600040205080304" pitchFamily="18" charset="-128"/>
                <a:ea typeface="ＭＳ Ｐ明朝" panose="02020600040205080304" pitchFamily="18" charset="-128"/>
              </a:rPr>
              <a:t>税務署</a:t>
            </a:r>
            <a:r>
              <a:rPr kumimoji="1" lang="ja-JP" altLang="en-US" sz="1600" dirty="0" smtClean="0">
                <a:latin typeface="ＭＳ Ｐ明朝" panose="02020600040205080304" pitchFamily="18" charset="-128"/>
                <a:ea typeface="ＭＳ Ｐ明朝" panose="02020600040205080304" pitchFamily="18" charset="-128"/>
              </a:rPr>
              <a:t>が税金を取るために、公平性を保つために、どんな会社も同じルールに乗っとり作成するので、会社個々の事情は考慮されていません。</a:t>
            </a:r>
            <a:endParaRPr kumimoji="1" lang="en-US" altLang="ja-JP" sz="1600" dirty="0" smtClean="0">
              <a:latin typeface="ＭＳ Ｐ明朝" panose="02020600040205080304" pitchFamily="18" charset="-128"/>
              <a:ea typeface="ＭＳ Ｐ明朝" panose="02020600040205080304" pitchFamily="18" charset="-128"/>
            </a:endParaRPr>
          </a:p>
          <a:p>
            <a:endParaRPr kumimoji="1"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一方で会社の事業はたとえ同じ業種・業態であっても中身は様々。統一された様式で会社の中身は分かりません。</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例</a:t>
            </a:r>
            <a:r>
              <a:rPr lang="ja-JP" altLang="en-US" sz="1600" dirty="0" smtClean="0">
                <a:latin typeface="ＭＳ Ｐ明朝" panose="02020600040205080304" pitchFamily="18" charset="-128"/>
                <a:ea typeface="ＭＳ Ｐ明朝" panose="02020600040205080304" pitchFamily="18" charset="-128"/>
              </a:rPr>
              <a:t>えば、同じ運送会社でも工業製品の素材を扱う会社と、店舗などへメーカーから小売業の店舗に商品を運ぶ会社とでは利益を生み出すポイントは全く違います。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また、同じことをしていても企業規模によってもどの数字を抑えれば、利益が出てくるのか？は全く違ってきます。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企業</a:t>
            </a:r>
            <a:r>
              <a:rPr lang="ja-JP" altLang="en-US" sz="1600" dirty="0" smtClean="0">
                <a:latin typeface="ＭＳ Ｐ明朝" panose="02020600040205080304" pitchFamily="18" charset="-128"/>
                <a:ea typeface="ＭＳ Ｐ明朝" panose="02020600040205080304" pitchFamily="18" charset="-128"/>
              </a:rPr>
              <a:t>によって全く違うのですが、共通する点もあるのです。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それは</a:t>
            </a:r>
            <a:r>
              <a:rPr lang="ja-JP" altLang="en-US" sz="2400" b="1" u="sng" dirty="0" smtClean="0">
                <a:solidFill>
                  <a:srgbClr val="FF0000"/>
                </a:solidFill>
                <a:latin typeface="ＭＳ Ｐ明朝" panose="02020600040205080304" pitchFamily="18" charset="-128"/>
                <a:ea typeface="ＭＳ Ｐ明朝" panose="02020600040205080304" pitchFamily="18" charset="-128"/>
              </a:rPr>
              <a:t>変動費</a:t>
            </a:r>
            <a:r>
              <a:rPr lang="ja-JP" altLang="en-US" sz="1600" dirty="0" smtClean="0">
                <a:latin typeface="ＭＳ Ｐ明朝" panose="02020600040205080304" pitchFamily="18" charset="-128"/>
                <a:ea typeface="ＭＳ Ｐ明朝" panose="02020600040205080304" pitchFamily="18" charset="-128"/>
              </a:rPr>
              <a:t>です</a:t>
            </a:r>
            <a:endParaRPr lang="en-US" altLang="ja-JP" sz="1600" dirty="0" smtClean="0">
              <a:latin typeface="ＭＳ Ｐ明朝" panose="02020600040205080304" pitchFamily="18" charset="-128"/>
              <a:ea typeface="ＭＳ Ｐ明朝" panose="02020600040205080304" pitchFamily="18" charset="-128"/>
            </a:endParaRPr>
          </a:p>
        </p:txBody>
      </p:sp>
      <p:sp>
        <p:nvSpPr>
          <p:cNvPr id="4" name="テキスト ボックス 3"/>
          <p:cNvSpPr txBox="1"/>
          <p:nvPr/>
        </p:nvSpPr>
        <p:spPr>
          <a:xfrm>
            <a:off x="806824" y="1230871"/>
            <a:ext cx="5889754"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kumimoji="1" lang="ja-JP" altLang="en-US" b="1" dirty="0" smtClean="0">
                <a:solidFill>
                  <a:schemeClr val="accent5"/>
                </a:solidFill>
                <a:latin typeface="ＭＳ Ｐ明朝" panose="02020600040205080304" pitchFamily="18" charset="-128"/>
                <a:ea typeface="ＭＳ Ｐ明朝" panose="02020600040205080304" pitchFamily="18" charset="-128"/>
              </a:rPr>
              <a:t>なぜそれぞれの会社に合わせた利益管理が必要なのか</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cxnSp>
        <p:nvCxnSpPr>
          <p:cNvPr id="8" name="直線コネクタ 7"/>
          <p:cNvCxnSpPr/>
          <p:nvPr/>
        </p:nvCxnSpPr>
        <p:spPr>
          <a:xfrm flipV="1">
            <a:off x="753035" y="941294"/>
            <a:ext cx="6911789" cy="13447"/>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7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吹き出し 36"/>
          <p:cNvSpPr/>
          <p:nvPr/>
        </p:nvSpPr>
        <p:spPr bwMode="auto">
          <a:xfrm>
            <a:off x="179512" y="3748392"/>
            <a:ext cx="1255253" cy="439528"/>
          </a:xfrm>
          <a:prstGeom prst="wedgeRectCallout">
            <a:avLst>
              <a:gd name="adj1" fmla="val 57819"/>
              <a:gd name="adj2" fmla="val 89274"/>
            </a:avLst>
          </a:prstGeom>
          <a:solidFill>
            <a:schemeClr val="accent1">
              <a:lumMod val="20000"/>
              <a:lumOff val="80000"/>
            </a:schemeClr>
          </a:solidFill>
          <a:ln w="12700">
            <a:noFill/>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defTabSz="914400" rtl="0" eaLnBrk="0" fontAlgn="base" latinLnBrk="0" hangingPunct="0">
              <a:lnSpc>
                <a:spcPct val="100000"/>
              </a:lnSpc>
              <a:spcBef>
                <a:spcPct val="0"/>
              </a:spcBef>
              <a:spcAft>
                <a:spcPct val="0"/>
              </a:spcAft>
              <a:buClrTx/>
              <a:buSzTx/>
              <a:buFontTx/>
              <a:buNone/>
              <a:tabLst/>
            </a:pPr>
            <a:r>
              <a:rPr kumimoji="0" lang="ja-JP" altLang="en-US" sz="1400" i="0" u="none" strike="noStrike" cap="none" normalizeH="0" baseline="0" dirty="0" smtClean="0">
                <a:ln>
                  <a:noFill/>
                </a:ln>
                <a:effectLst/>
                <a:latin typeface="ＭＳ Ｐ明朝" panose="02020600040205080304" pitchFamily="18" charset="-128"/>
                <a:ea typeface="ＭＳ Ｐ明朝" panose="02020600040205080304" pitchFamily="18" charset="-128"/>
              </a:rPr>
              <a:t>損益分岐点</a:t>
            </a:r>
            <a:endParaRPr kumimoji="0" lang="en-US" altLang="ja-JP" sz="1400"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grpSp>
        <p:nvGrpSpPr>
          <p:cNvPr id="2" name="グループ化 1"/>
          <p:cNvGrpSpPr/>
          <p:nvPr/>
        </p:nvGrpSpPr>
        <p:grpSpPr>
          <a:xfrm>
            <a:off x="1871153" y="2286608"/>
            <a:ext cx="3709376" cy="2666012"/>
            <a:chOff x="1683935" y="1916832"/>
            <a:chExt cx="4791620" cy="4591098"/>
          </a:xfrm>
        </p:grpSpPr>
        <p:sp>
          <p:nvSpPr>
            <p:cNvPr id="4" name="正方形/長方形 3"/>
            <p:cNvSpPr/>
            <p:nvPr/>
          </p:nvSpPr>
          <p:spPr bwMode="auto">
            <a:xfrm>
              <a:off x="1683935" y="1916832"/>
              <a:ext cx="1199431" cy="459109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6" name="正方形/長方形 5"/>
            <p:cNvSpPr/>
            <p:nvPr/>
          </p:nvSpPr>
          <p:spPr bwMode="auto">
            <a:xfrm>
              <a:off x="2882158" y="3026863"/>
              <a:ext cx="1199431" cy="3481066"/>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39" name="テキスト ボックス 38"/>
            <p:cNvSpPr txBox="1"/>
            <p:nvPr/>
          </p:nvSpPr>
          <p:spPr bwMode="black">
            <a:xfrm>
              <a:off x="1775891" y="3999402"/>
              <a:ext cx="1015518" cy="42596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売上</a:t>
              </a:r>
            </a:p>
          </p:txBody>
        </p:sp>
        <p:sp>
          <p:nvSpPr>
            <p:cNvPr id="18" name="正方形/長方形 17"/>
            <p:cNvSpPr/>
            <p:nvPr/>
          </p:nvSpPr>
          <p:spPr bwMode="auto">
            <a:xfrm>
              <a:off x="2882157" y="1917664"/>
              <a:ext cx="3593398" cy="1090832"/>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effectLst/>
                  <a:latin typeface="ＭＳ Ｐ明朝" panose="02020600040205080304" pitchFamily="18" charset="-128"/>
                  <a:ea typeface="ＭＳ Ｐ明朝" panose="02020600040205080304" pitchFamily="18" charset="-128"/>
                </a:rPr>
                <a:t>変動費</a:t>
              </a: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23" name="正方形/長方形 22"/>
            <p:cNvSpPr/>
            <p:nvPr/>
          </p:nvSpPr>
          <p:spPr bwMode="auto">
            <a:xfrm>
              <a:off x="4079141" y="3026864"/>
              <a:ext cx="1199431" cy="2499401"/>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25" name="テキスト ボックス 24"/>
            <p:cNvSpPr txBox="1"/>
            <p:nvPr/>
          </p:nvSpPr>
          <p:spPr bwMode="black">
            <a:xfrm>
              <a:off x="4171098" y="4063586"/>
              <a:ext cx="1015518" cy="42596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固定費</a:t>
              </a:r>
            </a:p>
          </p:txBody>
        </p:sp>
        <p:sp>
          <p:nvSpPr>
            <p:cNvPr id="27" name="テキスト ボックス 26"/>
            <p:cNvSpPr txBox="1"/>
            <p:nvPr/>
          </p:nvSpPr>
          <p:spPr bwMode="black">
            <a:xfrm>
              <a:off x="2974115" y="4554416"/>
              <a:ext cx="1015518" cy="42596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粗利</a:t>
              </a:r>
            </a:p>
          </p:txBody>
        </p:sp>
        <p:sp>
          <p:nvSpPr>
            <p:cNvPr id="30" name="正方形/長方形 29"/>
            <p:cNvSpPr/>
            <p:nvPr/>
          </p:nvSpPr>
          <p:spPr bwMode="auto">
            <a:xfrm>
              <a:off x="5276124" y="3032720"/>
              <a:ext cx="1199431" cy="1211145"/>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31" name="テキスト ボックス 30"/>
            <p:cNvSpPr txBox="1"/>
            <p:nvPr/>
          </p:nvSpPr>
          <p:spPr bwMode="black">
            <a:xfrm>
              <a:off x="5368081" y="3425314"/>
              <a:ext cx="1015518" cy="42596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人件費</a:t>
              </a:r>
            </a:p>
          </p:txBody>
        </p:sp>
        <p:sp>
          <p:nvSpPr>
            <p:cNvPr id="32" name="正方形/長方形 31"/>
            <p:cNvSpPr/>
            <p:nvPr/>
          </p:nvSpPr>
          <p:spPr bwMode="auto">
            <a:xfrm>
              <a:off x="5276124" y="4240910"/>
              <a:ext cx="1199431" cy="1285354"/>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34" name="テキスト ボックス 33"/>
            <p:cNvSpPr txBox="1"/>
            <p:nvPr/>
          </p:nvSpPr>
          <p:spPr bwMode="black">
            <a:xfrm>
              <a:off x="5368081" y="4670608"/>
              <a:ext cx="1015518" cy="425960"/>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その他</a:t>
              </a:r>
            </a:p>
          </p:txBody>
        </p:sp>
        <p:sp>
          <p:nvSpPr>
            <p:cNvPr id="36" name="正方形/長方形 35"/>
            <p:cNvSpPr/>
            <p:nvPr/>
          </p:nvSpPr>
          <p:spPr bwMode="auto">
            <a:xfrm>
              <a:off x="4091626" y="5532928"/>
              <a:ext cx="2382721" cy="975001"/>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1400" b="1" i="0" u="none" strike="noStrike" cap="none" normalizeH="0" baseline="0" dirty="0" smtClean="0">
                <a:ln>
                  <a:noFill/>
                </a:ln>
                <a:effectLst/>
                <a:latin typeface="ＭＳ Ｐ明朝" panose="02020600040205080304" pitchFamily="18" charset="-128"/>
                <a:ea typeface="ＭＳ Ｐ明朝" panose="02020600040205080304" pitchFamily="18" charset="-128"/>
              </a:endParaRPr>
            </a:p>
          </p:txBody>
        </p:sp>
        <p:sp>
          <p:nvSpPr>
            <p:cNvPr id="44" name="テキスト ボックス 43"/>
            <p:cNvSpPr txBox="1"/>
            <p:nvPr/>
          </p:nvSpPr>
          <p:spPr bwMode="black">
            <a:xfrm>
              <a:off x="4760898" y="5875489"/>
              <a:ext cx="1015518" cy="307773"/>
            </a:xfrm>
            <a:prstGeom prst="rect">
              <a:avLst/>
            </a:prstGeom>
            <a:noFill/>
            <a:ln w="9525">
              <a:noFill/>
              <a:miter lim="800000"/>
              <a:headEnd/>
              <a:tailEnd/>
            </a:ln>
          </p:spPr>
          <p:txBody>
            <a:bodyPr vert="horz" wrap="none" lIns="91440" tIns="45720" rIns="91440" bIns="45720" numCol="1" rtlCol="0" anchor="ctr" anchorCtr="0" compatLnSpc="1">
              <a:prstTxWarp prst="textNoShape">
                <a:avLst/>
              </a:prstTxWarp>
              <a:noAutofit/>
            </a:bodyPr>
            <a:lstStyle/>
            <a:p>
              <a:pPr algn="ctr" eaLnBrk="1" hangingPunct="1"/>
              <a:r>
                <a:rPr kumimoji="1" lang="ja-JP" altLang="en-US" sz="1400" b="1" dirty="0" smtClean="0">
                  <a:solidFill>
                    <a:schemeClr val="bg1">
                      <a:lumMod val="10000"/>
                    </a:schemeClr>
                  </a:solidFill>
                  <a:latin typeface="ＭＳ Ｐ明朝" panose="02020600040205080304" pitchFamily="18" charset="-128"/>
                  <a:ea typeface="ＭＳ Ｐ明朝" panose="02020600040205080304" pitchFamily="18" charset="-128"/>
                </a:rPr>
                <a:t>利益</a:t>
              </a:r>
            </a:p>
          </p:txBody>
        </p:sp>
      </p:grpSp>
      <p:cxnSp>
        <p:nvCxnSpPr>
          <p:cNvPr id="42" name="直線コネクタ 41"/>
          <p:cNvCxnSpPr/>
          <p:nvPr/>
        </p:nvCxnSpPr>
        <p:spPr>
          <a:xfrm>
            <a:off x="905288" y="4374840"/>
            <a:ext cx="5414830" cy="15782"/>
          </a:xfrm>
          <a:prstGeom prst="line">
            <a:avLst/>
          </a:prstGeom>
          <a:ln w="38100">
            <a:solidFill>
              <a:srgbClr val="FF0000"/>
            </a:solidFill>
            <a:prstDash val="sysDot"/>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806824" y="195854"/>
            <a:ext cx="2111475"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lang="ja-JP" altLang="en-US" b="1" dirty="0">
                <a:solidFill>
                  <a:schemeClr val="accent5"/>
                </a:solidFill>
                <a:latin typeface="ＭＳ Ｐ明朝" panose="02020600040205080304" pitchFamily="18" charset="-128"/>
                <a:ea typeface="ＭＳ Ｐ明朝" panose="02020600040205080304" pitchFamily="18" charset="-128"/>
              </a:rPr>
              <a:t>ポイント</a:t>
            </a:r>
            <a:r>
              <a:rPr lang="ja-JP" altLang="en-US" b="1" dirty="0" smtClean="0">
                <a:solidFill>
                  <a:schemeClr val="accent5"/>
                </a:solidFill>
                <a:latin typeface="ＭＳ Ｐ明朝" panose="02020600040205080304" pitchFamily="18" charset="-128"/>
                <a:ea typeface="ＭＳ Ｐ明朝" panose="02020600040205080304" pitchFamily="18" charset="-128"/>
              </a:rPr>
              <a:t>は変動費</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
        <p:nvSpPr>
          <p:cNvPr id="29" name="テキスト ボックス 28"/>
          <p:cNvSpPr txBox="1"/>
          <p:nvPr/>
        </p:nvSpPr>
        <p:spPr>
          <a:xfrm>
            <a:off x="971462" y="5312814"/>
            <a:ext cx="7503458" cy="1169551"/>
          </a:xfrm>
          <a:prstGeom prst="rect">
            <a:avLst/>
          </a:prstGeom>
          <a:solidFill>
            <a:schemeClr val="bg1">
              <a:lumMod val="85000"/>
            </a:schemeClr>
          </a:solidFill>
          <a:ln>
            <a:noFill/>
          </a:ln>
        </p:spPr>
        <p:txBody>
          <a:bodyPr wrap="square" rtlCol="0">
            <a:spAutoFit/>
          </a:bodyPr>
          <a:lstStyle/>
          <a:p>
            <a:r>
              <a:rPr lang="en-US" altLang="ja-JP" sz="1400" dirty="0">
                <a:latin typeface="ＭＳ Ｐ明朝" panose="02020600040205080304" pitchFamily="18" charset="-128"/>
                <a:ea typeface="ＭＳ Ｐ明朝" panose="02020600040205080304" pitchFamily="18" charset="-128"/>
              </a:rPr>
              <a:t>※</a:t>
            </a:r>
            <a:r>
              <a:rPr lang="ja-JP" altLang="en-US" sz="1400" dirty="0" smtClean="0">
                <a:latin typeface="ＭＳ Ｐ明朝" panose="02020600040205080304" pitchFamily="18" charset="-128"/>
                <a:ea typeface="ＭＳ Ｐ明朝" panose="02020600040205080304" pitchFamily="18" charset="-128"/>
              </a:rPr>
              <a:t>変動費</a:t>
            </a:r>
            <a:r>
              <a:rPr lang="en-US" altLang="ja-JP" sz="1400" dirty="0" smtClean="0">
                <a:latin typeface="ＭＳ Ｐ明朝" panose="02020600040205080304" pitchFamily="18" charset="-128"/>
                <a:ea typeface="ＭＳ Ｐ明朝" panose="02020600040205080304" pitchFamily="18" charset="-128"/>
              </a:rPr>
              <a:t>/</a:t>
            </a:r>
            <a:r>
              <a:rPr lang="ja-JP" altLang="en-US" sz="1400" dirty="0" smtClean="0">
                <a:latin typeface="ＭＳ Ｐ明朝" panose="02020600040205080304" pitchFamily="18" charset="-128"/>
                <a:ea typeface="ＭＳ Ｐ明朝" panose="02020600040205080304" pitchFamily="18" charset="-128"/>
              </a:rPr>
              <a:t>固定費とは</a:t>
            </a:r>
            <a:endParaRPr lang="en-US" altLang="ja-JP" sz="1400" dirty="0" smtClean="0">
              <a:latin typeface="ＭＳ Ｐ明朝" panose="02020600040205080304" pitchFamily="18" charset="-128"/>
              <a:ea typeface="ＭＳ Ｐ明朝" panose="02020600040205080304" pitchFamily="18" charset="-128"/>
            </a:endParaRPr>
          </a:p>
          <a:p>
            <a:r>
              <a:rPr lang="ja-JP" altLang="en-US" sz="1400" b="1" u="sng" dirty="0" smtClean="0">
                <a:latin typeface="ＭＳ Ｐ明朝" panose="02020600040205080304" pitchFamily="18" charset="-128"/>
                <a:ea typeface="ＭＳ Ｐ明朝" panose="02020600040205080304" pitchFamily="18" charset="-128"/>
              </a:rPr>
              <a:t>変動費</a:t>
            </a:r>
            <a:r>
              <a:rPr lang="ja-JP" altLang="en-US" sz="1400" dirty="0" smtClean="0">
                <a:latin typeface="ＭＳ Ｐ明朝" panose="02020600040205080304" pitchFamily="18" charset="-128"/>
                <a:ea typeface="ＭＳ Ｐ明朝" panose="02020600040205080304" pitchFamily="18" charset="-128"/>
              </a:rPr>
              <a:t>：売上に</a:t>
            </a:r>
            <a:r>
              <a:rPr lang="ja-JP" altLang="en-US" sz="1400" dirty="0">
                <a:latin typeface="ＭＳ Ｐ明朝" panose="02020600040205080304" pitchFamily="18" charset="-128"/>
                <a:ea typeface="ＭＳ Ｐ明朝" panose="02020600040205080304" pitchFamily="18" charset="-128"/>
              </a:rPr>
              <a:t>比例して増減する経費のことを言います</a:t>
            </a:r>
            <a:r>
              <a:rPr lang="ja-JP" altLang="en-US" sz="1400" dirty="0" smtClean="0">
                <a:latin typeface="ＭＳ Ｐ明朝" panose="02020600040205080304" pitchFamily="18" charset="-128"/>
                <a:ea typeface="ＭＳ Ｐ明朝" panose="02020600040205080304" pitchFamily="18" charset="-128"/>
              </a:rPr>
              <a:t>。メーカーであれば、製造原価、小売業であれれば仕入れ、広告制作会社などであれば、制作にかかる費用などです。</a:t>
            </a:r>
            <a:endParaRPr lang="en-US" altLang="ja-JP" sz="1400" dirty="0" smtClean="0">
              <a:latin typeface="ＭＳ Ｐ明朝" panose="02020600040205080304" pitchFamily="18" charset="-128"/>
              <a:ea typeface="ＭＳ Ｐ明朝" panose="02020600040205080304" pitchFamily="18" charset="-128"/>
            </a:endParaRPr>
          </a:p>
          <a:p>
            <a:r>
              <a:rPr kumimoji="1" lang="ja-JP" altLang="en-US" sz="1400" b="1" u="sng" dirty="0" smtClean="0">
                <a:latin typeface="ＭＳ Ｐ明朝" panose="02020600040205080304" pitchFamily="18" charset="-128"/>
                <a:ea typeface="ＭＳ Ｐ明朝" panose="02020600040205080304" pitchFamily="18" charset="-128"/>
              </a:rPr>
              <a:t>固定費</a:t>
            </a:r>
            <a:r>
              <a:rPr kumimoji="1" lang="ja-JP" altLang="en-US" sz="1400" dirty="0" smtClean="0">
                <a:latin typeface="ＭＳ Ｐ明朝" panose="02020600040205080304" pitchFamily="18" charset="-128"/>
                <a:ea typeface="ＭＳ Ｐ明朝" panose="02020600040205080304" pitchFamily="18" charset="-128"/>
              </a:rPr>
              <a:t>：</a:t>
            </a:r>
            <a:r>
              <a:rPr lang="ja-JP" altLang="en-US" sz="1400" dirty="0">
                <a:latin typeface="ＭＳ Ｐ明朝" panose="02020600040205080304" pitchFamily="18" charset="-128"/>
                <a:ea typeface="ＭＳ Ｐ明朝" panose="02020600040205080304" pitchFamily="18" charset="-128"/>
              </a:rPr>
              <a:t>売上</a:t>
            </a:r>
            <a:r>
              <a:rPr lang="ja-JP" altLang="en-US" sz="1400" dirty="0" smtClean="0">
                <a:latin typeface="ＭＳ Ｐ明朝" panose="02020600040205080304" pitchFamily="18" charset="-128"/>
                <a:ea typeface="ＭＳ Ｐ明朝" panose="02020600040205080304" pitchFamily="18" charset="-128"/>
              </a:rPr>
              <a:t>の</a:t>
            </a:r>
            <a:r>
              <a:rPr lang="ja-JP" altLang="en-US" sz="1400" dirty="0">
                <a:latin typeface="ＭＳ Ｐ明朝" panose="02020600040205080304" pitchFamily="18" charset="-128"/>
                <a:ea typeface="ＭＳ Ｐ明朝" panose="02020600040205080304" pitchFamily="18" charset="-128"/>
              </a:rPr>
              <a:t>増減に関わらず一定にかかる経費のことを言います。</a:t>
            </a:r>
            <a:r>
              <a:rPr kumimoji="1" lang="ja-JP" altLang="en-US" sz="1400" dirty="0" smtClean="0">
                <a:latin typeface="ＭＳ Ｐ明朝" panose="02020600040205080304" pitchFamily="18" charset="-128"/>
                <a:ea typeface="ＭＳ Ｐ明朝" panose="02020600040205080304" pitchFamily="18" charset="-128"/>
              </a:rPr>
              <a:t>生産に関わらない人件費や社屋の家賃や</a:t>
            </a:r>
            <a:r>
              <a:rPr lang="ja-JP" altLang="en-US" sz="1400" dirty="0">
                <a:latin typeface="ＭＳ Ｐ明朝" panose="02020600040205080304" pitchFamily="18" charset="-128"/>
                <a:ea typeface="ＭＳ Ｐ明朝" panose="02020600040205080304" pitchFamily="18" charset="-128"/>
              </a:rPr>
              <a:t>保険</a:t>
            </a:r>
            <a:r>
              <a:rPr lang="ja-JP" altLang="en-US" sz="1400" dirty="0" smtClean="0">
                <a:latin typeface="ＭＳ Ｐ明朝" panose="02020600040205080304" pitchFamily="18" charset="-128"/>
                <a:ea typeface="ＭＳ Ｐ明朝" panose="02020600040205080304" pitchFamily="18" charset="-128"/>
              </a:rPr>
              <a:t>やリース料</a:t>
            </a:r>
            <a:r>
              <a:rPr kumimoji="1" lang="ja-JP" altLang="en-US" sz="1400" dirty="0" smtClean="0">
                <a:latin typeface="ＭＳ Ｐ明朝" panose="02020600040205080304" pitchFamily="18" charset="-128"/>
                <a:ea typeface="ＭＳ Ｐ明朝" panose="02020600040205080304" pitchFamily="18" charset="-128"/>
              </a:rPr>
              <a:t>、支払い金利など。</a:t>
            </a:r>
            <a:endParaRPr kumimoji="1" lang="en-US" altLang="ja-JP" sz="1400" dirty="0" smtClean="0">
              <a:latin typeface="ＭＳ Ｐ明朝" panose="02020600040205080304" pitchFamily="18" charset="-128"/>
              <a:ea typeface="ＭＳ Ｐ明朝" panose="02020600040205080304" pitchFamily="18" charset="-128"/>
            </a:endParaRPr>
          </a:p>
        </p:txBody>
      </p:sp>
      <p:sp>
        <p:nvSpPr>
          <p:cNvPr id="5" name="角丸四角形 4"/>
          <p:cNvSpPr/>
          <p:nvPr/>
        </p:nvSpPr>
        <p:spPr>
          <a:xfrm>
            <a:off x="6504330" y="3030565"/>
            <a:ext cx="2151528" cy="1922055"/>
          </a:xfrm>
          <a:prstGeom prst="roundRect">
            <a:avLst/>
          </a:prstGeom>
          <a:ln>
            <a:no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400" b="1" u="sng" dirty="0" smtClean="0">
                <a:latin typeface="ＭＳ Ｐ明朝" panose="02020600040205080304" pitchFamily="18" charset="-128"/>
                <a:ea typeface="ＭＳ Ｐ明朝" panose="02020600040205080304" pitchFamily="18" charset="-128"/>
              </a:rPr>
              <a:t>粗利</a:t>
            </a:r>
            <a:r>
              <a:rPr lang="en-US" altLang="ja-JP" sz="1400" b="1" u="sng" dirty="0" smtClean="0">
                <a:latin typeface="ＭＳ Ｐ明朝" panose="02020600040205080304" pitchFamily="18" charset="-128"/>
                <a:ea typeface="ＭＳ Ｐ明朝" panose="02020600040205080304" pitchFamily="18" charset="-128"/>
              </a:rPr>
              <a:t>&gt;</a:t>
            </a:r>
            <a:r>
              <a:rPr lang="ja-JP" altLang="en-US" sz="1400" b="1" u="sng" dirty="0" smtClean="0">
                <a:latin typeface="ＭＳ Ｐ明朝" panose="02020600040205080304" pitchFamily="18" charset="-128"/>
                <a:ea typeface="ＭＳ Ｐ明朝" panose="02020600040205080304" pitchFamily="18" charset="-128"/>
              </a:rPr>
              <a:t>固定費</a:t>
            </a:r>
            <a:r>
              <a:rPr lang="ja-JP" altLang="en-US" sz="1400" dirty="0" smtClean="0">
                <a:latin typeface="ＭＳ Ｐ明朝" panose="02020600040205080304" pitchFamily="18" charset="-128"/>
                <a:ea typeface="ＭＳ Ｐ明朝" panose="02020600040205080304" pitchFamily="18" charset="-128"/>
              </a:rPr>
              <a:t>であれば、利益は出る。</a:t>
            </a:r>
            <a:endParaRPr lang="en-US" altLang="ja-JP" sz="1400" dirty="0" smtClean="0">
              <a:latin typeface="ＭＳ Ｐ明朝" panose="02020600040205080304" pitchFamily="18" charset="-128"/>
              <a:ea typeface="ＭＳ Ｐ明朝" panose="02020600040205080304" pitchFamily="18" charset="-128"/>
            </a:endParaRPr>
          </a:p>
          <a:p>
            <a:endParaRPr lang="en-US" altLang="ja-JP" sz="1400" dirty="0" smtClean="0">
              <a:latin typeface="ＭＳ Ｐ明朝" panose="02020600040205080304" pitchFamily="18" charset="-128"/>
              <a:ea typeface="ＭＳ Ｐ明朝" panose="02020600040205080304" pitchFamily="18" charset="-128"/>
            </a:endParaRPr>
          </a:p>
          <a:p>
            <a:r>
              <a:rPr kumimoji="1" lang="ja-JP" altLang="en-US" sz="1400" dirty="0">
                <a:latin typeface="ＭＳ Ｐ明朝" panose="02020600040205080304" pitchFamily="18" charset="-128"/>
                <a:ea typeface="ＭＳ Ｐ明朝" panose="02020600040205080304" pitchFamily="18" charset="-128"/>
              </a:rPr>
              <a:t>粗利</a:t>
            </a:r>
            <a:r>
              <a:rPr kumimoji="1" lang="ja-JP" altLang="en-US" sz="1400" dirty="0" smtClean="0">
                <a:latin typeface="ＭＳ Ｐ明朝" panose="02020600040205080304" pitchFamily="18" charset="-128"/>
                <a:ea typeface="ＭＳ Ｐ明朝" panose="02020600040205080304" pitchFamily="18" charset="-128"/>
              </a:rPr>
              <a:t>と固定費がイコールで「収支トントン」になります。そこが</a:t>
            </a:r>
            <a:r>
              <a:rPr kumimoji="1" lang="ja-JP" altLang="en-US" sz="1400" b="1" u="sng" dirty="0" smtClean="0">
                <a:latin typeface="ＭＳ Ｐ明朝" panose="02020600040205080304" pitchFamily="18" charset="-128"/>
                <a:ea typeface="ＭＳ Ｐ明朝" panose="02020600040205080304" pitchFamily="18" charset="-128"/>
              </a:rPr>
              <a:t>損益分岐点</a:t>
            </a:r>
            <a:r>
              <a:rPr kumimoji="1" lang="ja-JP" altLang="en-US" sz="1400" dirty="0" smtClean="0">
                <a:latin typeface="ＭＳ Ｐ明朝" panose="02020600040205080304" pitchFamily="18" charset="-128"/>
                <a:ea typeface="ＭＳ Ｐ明朝" panose="02020600040205080304" pitchFamily="18" charset="-128"/>
              </a:rPr>
              <a:t>で</a:t>
            </a:r>
            <a:r>
              <a:rPr lang="ja-JP" altLang="en-US" sz="1400" dirty="0" smtClean="0">
                <a:latin typeface="ＭＳ Ｐ明朝" panose="02020600040205080304" pitchFamily="18" charset="-128"/>
                <a:ea typeface="ＭＳ Ｐ明朝" panose="02020600040205080304" pitchFamily="18" charset="-128"/>
              </a:rPr>
              <a:t>す</a:t>
            </a:r>
            <a:r>
              <a:rPr lang="ja-JP" altLang="en-US" sz="1400" dirty="0">
                <a:latin typeface="ＭＳ Ｐ明朝" panose="02020600040205080304" pitchFamily="18" charset="-128"/>
                <a:ea typeface="ＭＳ Ｐ明朝" panose="02020600040205080304" pitchFamily="18" charset="-128"/>
              </a:rPr>
              <a:t>。</a:t>
            </a:r>
            <a:endParaRPr kumimoji="1" lang="en-US" altLang="ja-JP" sz="1400" dirty="0">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851500" y="578633"/>
            <a:ext cx="7458782" cy="1323439"/>
          </a:xfrm>
          <a:prstGeom prst="rect">
            <a:avLst/>
          </a:prstGeom>
          <a:noFill/>
        </p:spPr>
        <p:txBody>
          <a:bodyPr wrap="square" rtlCol="0">
            <a:spAutoFit/>
          </a:bodyPr>
          <a:lstStyle/>
          <a:p>
            <a:r>
              <a:rPr kumimoji="1" lang="ja-JP" altLang="en-US" sz="1600" b="1" dirty="0" smtClean="0">
                <a:latin typeface="ＭＳ Ｐ明朝" panose="02020600040205080304" pitchFamily="18" charset="-128"/>
                <a:ea typeface="ＭＳ Ｐ明朝" panose="02020600040205080304" pitchFamily="18" charset="-128"/>
              </a:rPr>
              <a:t>◆なぜ変動費なのか</a:t>
            </a:r>
            <a:endParaRPr kumimoji="1"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変動</a:t>
            </a:r>
            <a:r>
              <a:rPr lang="ja-JP" altLang="en-US" sz="1600" dirty="0">
                <a:latin typeface="ＭＳ Ｐ明朝" panose="02020600040205080304" pitchFamily="18" charset="-128"/>
                <a:ea typeface="ＭＳ Ｐ明朝" panose="02020600040205080304" pitchFamily="18" charset="-128"/>
              </a:rPr>
              <a:t>費</a:t>
            </a:r>
            <a:r>
              <a:rPr lang="ja-JP" altLang="en-US" sz="1600" dirty="0" smtClean="0">
                <a:latin typeface="ＭＳ Ｐ明朝" panose="02020600040205080304" pitchFamily="18" charset="-128"/>
                <a:ea typeface="ＭＳ Ｐ明朝" panose="02020600040205080304" pitchFamily="18" charset="-128"/>
              </a:rPr>
              <a:t>には</a:t>
            </a:r>
            <a:r>
              <a:rPr lang="ja-JP" altLang="en-US" sz="1600" b="1" u="sng" dirty="0" smtClean="0">
                <a:latin typeface="ＭＳ Ｐ明朝" panose="02020600040205080304" pitchFamily="18" charset="-128"/>
                <a:ea typeface="ＭＳ Ｐ明朝" panose="02020600040205080304" pitchFamily="18" charset="-128"/>
              </a:rPr>
              <a:t>現場に権限がある経費</a:t>
            </a:r>
            <a:r>
              <a:rPr lang="ja-JP" altLang="en-US" sz="1600" dirty="0" smtClean="0">
                <a:latin typeface="ＭＳ Ｐ明朝" panose="02020600040205080304" pitchFamily="18" charset="-128"/>
                <a:ea typeface="ＭＳ Ｐ明朝" panose="02020600040205080304" pitchFamily="18" charset="-128"/>
              </a:rPr>
              <a:t>が多い。外注費、仕入れ費用が主な項目で現場の社員に裁量があるケースがほとんどです。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経営者</a:t>
            </a:r>
            <a:r>
              <a:rPr lang="ja-JP" altLang="en-US" sz="1600" dirty="0">
                <a:latin typeface="ＭＳ Ｐ明朝" panose="02020600040205080304" pitchFamily="18" charset="-128"/>
                <a:ea typeface="ＭＳ Ｐ明朝" panose="02020600040205080304" pitchFamily="18" charset="-128"/>
              </a:rPr>
              <a:t>は</a:t>
            </a:r>
            <a:r>
              <a:rPr lang="ja-JP" altLang="en-US" sz="1600" dirty="0" smtClean="0">
                <a:latin typeface="ＭＳ Ｐ明朝" panose="02020600040205080304" pitchFamily="18" charset="-128"/>
                <a:ea typeface="ＭＳ Ｐ明朝" panose="02020600040205080304" pitchFamily="18" charset="-128"/>
              </a:rPr>
              <a:t>会社全体で見ているので、それぞれの部門や、プロジェクトなどでどのような経費構造になっているのか分からないことがほとんどです。</a:t>
            </a:r>
            <a:endParaRPr kumimoji="1" lang="ja-JP" altLang="en-US"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83925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806824" y="168558"/>
            <a:ext cx="1970411"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lang="ja-JP" altLang="en-US" b="1" dirty="0">
                <a:solidFill>
                  <a:schemeClr val="accent5"/>
                </a:solidFill>
                <a:latin typeface="ＭＳ Ｐ明朝" panose="02020600040205080304" pitchFamily="18" charset="-128"/>
                <a:ea typeface="ＭＳ Ｐ明朝" panose="02020600040205080304" pitchFamily="18" charset="-128"/>
              </a:rPr>
              <a:t>全体</a:t>
            </a:r>
            <a:r>
              <a:rPr lang="ja-JP" altLang="en-US" b="1" dirty="0" smtClean="0">
                <a:solidFill>
                  <a:schemeClr val="accent5"/>
                </a:solidFill>
                <a:latin typeface="ＭＳ Ｐ明朝" panose="02020600040205080304" pitchFamily="18" charset="-128"/>
                <a:ea typeface="ＭＳ Ｐ明朝" panose="02020600040205080304" pitchFamily="18" charset="-128"/>
              </a:rPr>
              <a:t>を</a:t>
            </a:r>
            <a:r>
              <a:rPr lang="ja-JP" altLang="en-US" b="1" dirty="0">
                <a:solidFill>
                  <a:schemeClr val="accent5"/>
                </a:solidFill>
                <a:latin typeface="ＭＳ Ｐ明朝" panose="02020600040205080304" pitchFamily="18" charset="-128"/>
                <a:ea typeface="ＭＳ Ｐ明朝" panose="02020600040205080304" pitchFamily="18" charset="-128"/>
              </a:rPr>
              <a:t>分解</a:t>
            </a:r>
            <a:r>
              <a:rPr lang="ja-JP" altLang="en-US" b="1" dirty="0" smtClean="0">
                <a:solidFill>
                  <a:schemeClr val="accent5"/>
                </a:solidFill>
                <a:latin typeface="ＭＳ Ｐ明朝" panose="02020600040205080304" pitchFamily="18" charset="-128"/>
                <a:ea typeface="ＭＳ Ｐ明朝" panose="02020600040205080304" pitchFamily="18" charset="-128"/>
              </a:rPr>
              <a:t>する</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sp>
        <p:nvSpPr>
          <p:cNvPr id="41" name="テキスト ボックス 40"/>
          <p:cNvSpPr txBox="1"/>
          <p:nvPr/>
        </p:nvSpPr>
        <p:spPr>
          <a:xfrm>
            <a:off x="851500" y="551337"/>
            <a:ext cx="7458782" cy="1077218"/>
          </a:xfrm>
          <a:prstGeom prst="rect">
            <a:avLst/>
          </a:prstGeom>
          <a:noFill/>
        </p:spPr>
        <p:txBody>
          <a:bodyPr wrap="square" rtlCol="0">
            <a:spAutoFit/>
          </a:bodyPr>
          <a:lstStyle/>
          <a:p>
            <a:r>
              <a:rPr kumimoji="1" lang="ja-JP" altLang="en-US" sz="1600" b="1" dirty="0" smtClean="0">
                <a:latin typeface="ＭＳ Ｐ明朝" panose="02020600040205080304" pitchFamily="18" charset="-128"/>
                <a:ea typeface="ＭＳ Ｐ明朝" panose="02020600040205080304" pitchFamily="18" charset="-128"/>
              </a:rPr>
              <a:t>◆なぜ分解するのか</a:t>
            </a:r>
            <a:endParaRPr kumimoji="1"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元々は１つ</a:t>
            </a:r>
            <a:r>
              <a:rPr lang="ja-JP" altLang="en-US" sz="1600" dirty="0">
                <a:latin typeface="ＭＳ Ｐ明朝" panose="02020600040205080304" pitchFamily="18" charset="-128"/>
                <a:ea typeface="ＭＳ Ｐ明朝" panose="02020600040205080304" pitchFamily="18" charset="-128"/>
              </a:rPr>
              <a:t>１</a:t>
            </a:r>
            <a:r>
              <a:rPr lang="ja-JP" altLang="en-US" sz="1600" dirty="0" smtClean="0">
                <a:latin typeface="ＭＳ Ｐ明朝" panose="02020600040205080304" pitchFamily="18" charset="-128"/>
                <a:ea typeface="ＭＳ Ｐ明朝" panose="02020600040205080304" pitchFamily="18" charset="-128"/>
              </a:rPr>
              <a:t>つの商品、製品やサービスの集まりが全体の売上になっています。それをどの単位で見ていくか？営業担当者</a:t>
            </a:r>
            <a:r>
              <a:rPr lang="ja-JP" altLang="en-US" sz="1600" dirty="0">
                <a:latin typeface="ＭＳ Ｐ明朝" panose="02020600040205080304" pitchFamily="18" charset="-128"/>
                <a:ea typeface="ＭＳ Ｐ明朝" panose="02020600040205080304" pitchFamily="18" charset="-128"/>
              </a:rPr>
              <a:t>別</a:t>
            </a:r>
            <a:r>
              <a:rPr lang="ja-JP" altLang="en-US" sz="1600" dirty="0" smtClean="0">
                <a:latin typeface="ＭＳ Ｐ明朝" panose="02020600040205080304" pitchFamily="18" charset="-128"/>
                <a:ea typeface="ＭＳ Ｐ明朝" panose="02020600040205080304" pitchFamily="18" charset="-128"/>
              </a:rPr>
              <a:t>、部門別、商品カテゴリー別、プロジェクト別などその会社の</a:t>
            </a:r>
            <a:r>
              <a:rPr lang="ja-JP" altLang="en-US" sz="1600" b="1" u="sng" dirty="0" smtClean="0">
                <a:latin typeface="ＭＳ Ｐ明朝" panose="02020600040205080304" pitchFamily="18" charset="-128"/>
                <a:ea typeface="ＭＳ Ｐ明朝" panose="02020600040205080304" pitchFamily="18" charset="-128"/>
              </a:rPr>
              <a:t>利益管理ポイント</a:t>
            </a:r>
            <a:r>
              <a:rPr lang="ja-JP" altLang="en-US" sz="1600" dirty="0" smtClean="0">
                <a:latin typeface="ＭＳ Ｐ明朝" panose="02020600040205080304" pitchFamily="18" charset="-128"/>
                <a:ea typeface="ＭＳ Ｐ明朝" panose="02020600040205080304" pitchFamily="18" charset="-128"/>
              </a:rPr>
              <a:t>にそって分解していきます。</a:t>
            </a:r>
            <a:endParaRPr lang="en-US" altLang="ja-JP" sz="1600" dirty="0" smtClean="0">
              <a:latin typeface="ＭＳ Ｐ明朝" panose="02020600040205080304" pitchFamily="18" charset="-128"/>
              <a:ea typeface="ＭＳ Ｐ明朝" panose="02020600040205080304" pitchFamily="18" charset="-128"/>
            </a:endParaRPr>
          </a:p>
        </p:txBody>
      </p:sp>
      <p:sp>
        <p:nvSpPr>
          <p:cNvPr id="136" name="角丸四角形 135"/>
          <p:cNvSpPr/>
          <p:nvPr/>
        </p:nvSpPr>
        <p:spPr>
          <a:xfrm>
            <a:off x="618562" y="2736005"/>
            <a:ext cx="2664756" cy="3833826"/>
          </a:xfrm>
          <a:prstGeom prst="roundRect">
            <a:avLst/>
          </a:prstGeom>
          <a:solidFill>
            <a:schemeClr val="bg1">
              <a:lumMod val="85000"/>
            </a:schemeClr>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endParaRPr kumimoji="1" lang="ja-JP" altLang="en-US" sz="1400" dirty="0">
              <a:latin typeface="ＭＳ Ｐ明朝" panose="02020600040205080304" pitchFamily="18" charset="-128"/>
              <a:ea typeface="ＭＳ Ｐ明朝" panose="02020600040205080304" pitchFamily="18" charset="-128"/>
            </a:endParaRPr>
          </a:p>
        </p:txBody>
      </p:sp>
      <p:sp>
        <p:nvSpPr>
          <p:cNvPr id="4" name="正方形/長方形 3"/>
          <p:cNvSpPr/>
          <p:nvPr/>
        </p:nvSpPr>
        <p:spPr bwMode="auto">
          <a:xfrm>
            <a:off x="817303" y="3877597"/>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6" name="正方形/長方形 5"/>
          <p:cNvSpPr/>
          <p:nvPr/>
        </p:nvSpPr>
        <p:spPr bwMode="auto">
          <a:xfrm>
            <a:off x="1130823" y="4170800"/>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39" name="テキスト ボックス 38"/>
          <p:cNvSpPr txBox="1"/>
          <p:nvPr/>
        </p:nvSpPr>
        <p:spPr bwMode="black">
          <a:xfrm>
            <a:off x="823230" y="4268249"/>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8" name="正方形/長方形 17"/>
          <p:cNvSpPr/>
          <p:nvPr/>
        </p:nvSpPr>
        <p:spPr bwMode="auto">
          <a:xfrm>
            <a:off x="1130823" y="3877597"/>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27" name="テキスト ボックス 26"/>
          <p:cNvSpPr txBox="1"/>
          <p:nvPr/>
        </p:nvSpPr>
        <p:spPr bwMode="black">
          <a:xfrm>
            <a:off x="1198980" y="4268249"/>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56" name="正方形/長方形 55"/>
          <p:cNvSpPr/>
          <p:nvPr/>
        </p:nvSpPr>
        <p:spPr bwMode="auto">
          <a:xfrm>
            <a:off x="821453" y="4731561"/>
            <a:ext cx="313519"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57" name="正方形/長方形 56"/>
          <p:cNvSpPr/>
          <p:nvPr/>
        </p:nvSpPr>
        <p:spPr bwMode="auto">
          <a:xfrm>
            <a:off x="1134972" y="5024765"/>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58" name="テキスト ボックス 57"/>
          <p:cNvSpPr txBox="1"/>
          <p:nvPr/>
        </p:nvSpPr>
        <p:spPr bwMode="black">
          <a:xfrm>
            <a:off x="827379" y="5122215"/>
            <a:ext cx="304629" cy="33338"/>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59" name="正方形/長方形 58"/>
          <p:cNvSpPr/>
          <p:nvPr/>
        </p:nvSpPr>
        <p:spPr bwMode="auto">
          <a:xfrm>
            <a:off x="1134972" y="4731561"/>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60" name="テキスト ボックス 59"/>
          <p:cNvSpPr txBox="1"/>
          <p:nvPr/>
        </p:nvSpPr>
        <p:spPr bwMode="black">
          <a:xfrm>
            <a:off x="1203128" y="5122215"/>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62" name="正方形/長方形 61"/>
          <p:cNvSpPr/>
          <p:nvPr/>
        </p:nvSpPr>
        <p:spPr bwMode="auto">
          <a:xfrm>
            <a:off x="817303" y="5576124"/>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63" name="正方形/長方形 62"/>
          <p:cNvSpPr/>
          <p:nvPr/>
        </p:nvSpPr>
        <p:spPr bwMode="auto">
          <a:xfrm>
            <a:off x="1130823" y="5869327"/>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64" name="テキスト ボックス 63"/>
          <p:cNvSpPr txBox="1"/>
          <p:nvPr/>
        </p:nvSpPr>
        <p:spPr bwMode="black">
          <a:xfrm>
            <a:off x="823230" y="5966777"/>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65" name="正方形/長方形 64"/>
          <p:cNvSpPr/>
          <p:nvPr/>
        </p:nvSpPr>
        <p:spPr bwMode="auto">
          <a:xfrm>
            <a:off x="1130823" y="5576124"/>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66" name="テキスト ボックス 65"/>
          <p:cNvSpPr txBox="1"/>
          <p:nvPr/>
        </p:nvSpPr>
        <p:spPr bwMode="black">
          <a:xfrm>
            <a:off x="1198980" y="5966777"/>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68" name="正方形/長方形 67"/>
          <p:cNvSpPr/>
          <p:nvPr/>
        </p:nvSpPr>
        <p:spPr bwMode="auto">
          <a:xfrm>
            <a:off x="6948743" y="2971031"/>
            <a:ext cx="727896" cy="336550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69" name="正方形/長方形 68"/>
          <p:cNvSpPr/>
          <p:nvPr/>
        </p:nvSpPr>
        <p:spPr bwMode="auto">
          <a:xfrm>
            <a:off x="7676640" y="4244941"/>
            <a:ext cx="781559" cy="2091595"/>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70" name="テキスト ボックス 69"/>
          <p:cNvSpPr txBox="1"/>
          <p:nvPr/>
        </p:nvSpPr>
        <p:spPr bwMode="black">
          <a:xfrm>
            <a:off x="6962503" y="4667322"/>
            <a:ext cx="707256" cy="142147"/>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71" name="正方形/長方形 70"/>
          <p:cNvSpPr/>
          <p:nvPr/>
        </p:nvSpPr>
        <p:spPr bwMode="auto">
          <a:xfrm>
            <a:off x="7676640" y="2971031"/>
            <a:ext cx="781559" cy="1273911"/>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変動費</a:t>
            </a:r>
            <a:endParaRPr lang="en-US" altLang="ja-JP" sz="1400" b="1" dirty="0">
              <a:latin typeface="ＭＳ Ｐ明朝" panose="02020600040205080304" pitchFamily="18" charset="-128"/>
              <a:ea typeface="ＭＳ Ｐ明朝" panose="02020600040205080304" pitchFamily="18" charset="-128"/>
            </a:endParaRPr>
          </a:p>
        </p:txBody>
      </p:sp>
      <p:sp>
        <p:nvSpPr>
          <p:cNvPr id="72" name="テキスト ボックス 71"/>
          <p:cNvSpPr txBox="1"/>
          <p:nvPr/>
        </p:nvSpPr>
        <p:spPr bwMode="black">
          <a:xfrm>
            <a:off x="7834877" y="4667322"/>
            <a:ext cx="458204" cy="285648"/>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78" name="テキスト ボックス 77"/>
          <p:cNvSpPr txBox="1"/>
          <p:nvPr/>
        </p:nvSpPr>
        <p:spPr>
          <a:xfrm>
            <a:off x="7253337" y="2633939"/>
            <a:ext cx="875027" cy="276810"/>
          </a:xfrm>
          <a:prstGeom prst="rect">
            <a:avLst/>
          </a:prstGeom>
          <a:noFill/>
        </p:spPr>
        <p:txBody>
          <a:bodyPr wrap="none">
            <a:spAutoFit/>
          </a:bodyPr>
          <a:lstStyle/>
          <a:p>
            <a:pPr>
              <a:defRPr/>
            </a:pPr>
            <a:r>
              <a:rPr kumimoji="1" lang="ja-JP" altLang="en-US" sz="1400" b="1" dirty="0">
                <a:latin typeface="ＭＳ Ｐ明朝" panose="02020600040205080304" pitchFamily="18" charset="-128"/>
                <a:ea typeface="ＭＳ Ｐ明朝" panose="02020600040205080304" pitchFamily="18" charset="-128"/>
              </a:rPr>
              <a:t>会社</a:t>
            </a:r>
            <a:r>
              <a:rPr kumimoji="1" lang="ja-JP" altLang="en-US" sz="1400" b="1" dirty="0" smtClean="0">
                <a:latin typeface="ＭＳ Ｐ明朝" panose="02020600040205080304" pitchFamily="18" charset="-128"/>
                <a:ea typeface="ＭＳ Ｐ明朝" panose="02020600040205080304" pitchFamily="18" charset="-128"/>
              </a:rPr>
              <a:t>全体</a:t>
            </a:r>
            <a:endParaRPr kumimoji="1" lang="ja-JP" altLang="en-US" sz="1400" b="1" dirty="0">
              <a:latin typeface="ＭＳ Ｐ明朝" panose="02020600040205080304" pitchFamily="18" charset="-128"/>
              <a:ea typeface="ＭＳ Ｐ明朝" panose="02020600040205080304" pitchFamily="18" charset="-128"/>
            </a:endParaRPr>
          </a:p>
        </p:txBody>
      </p:sp>
      <p:sp>
        <p:nvSpPr>
          <p:cNvPr id="42" name="正方形/長方形 41"/>
          <p:cNvSpPr/>
          <p:nvPr/>
        </p:nvSpPr>
        <p:spPr bwMode="auto">
          <a:xfrm>
            <a:off x="2384101" y="3865496"/>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43" name="正方形/長方形 42"/>
          <p:cNvSpPr/>
          <p:nvPr/>
        </p:nvSpPr>
        <p:spPr bwMode="auto">
          <a:xfrm>
            <a:off x="2697621" y="4158698"/>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44" name="テキスト ボックス 43"/>
          <p:cNvSpPr txBox="1"/>
          <p:nvPr/>
        </p:nvSpPr>
        <p:spPr bwMode="black">
          <a:xfrm>
            <a:off x="2390028" y="4256148"/>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45" name="正方形/長方形 44"/>
          <p:cNvSpPr/>
          <p:nvPr/>
        </p:nvSpPr>
        <p:spPr bwMode="auto">
          <a:xfrm>
            <a:off x="2697621" y="3865496"/>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46" name="テキスト ボックス 45"/>
          <p:cNvSpPr txBox="1"/>
          <p:nvPr/>
        </p:nvSpPr>
        <p:spPr bwMode="black">
          <a:xfrm>
            <a:off x="2765778" y="4256148"/>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47" name="正方形/長方形 46"/>
          <p:cNvSpPr/>
          <p:nvPr/>
        </p:nvSpPr>
        <p:spPr bwMode="auto">
          <a:xfrm>
            <a:off x="2388251" y="4719460"/>
            <a:ext cx="313519"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48" name="正方形/長方形 47"/>
          <p:cNvSpPr/>
          <p:nvPr/>
        </p:nvSpPr>
        <p:spPr bwMode="auto">
          <a:xfrm>
            <a:off x="2701770" y="5012664"/>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49" name="テキスト ボックス 48"/>
          <p:cNvSpPr txBox="1"/>
          <p:nvPr/>
        </p:nvSpPr>
        <p:spPr bwMode="black">
          <a:xfrm>
            <a:off x="2394178" y="5110114"/>
            <a:ext cx="304629" cy="33338"/>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50" name="正方形/長方形 49"/>
          <p:cNvSpPr/>
          <p:nvPr/>
        </p:nvSpPr>
        <p:spPr bwMode="auto">
          <a:xfrm>
            <a:off x="2701770" y="4719460"/>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51" name="テキスト ボックス 50"/>
          <p:cNvSpPr txBox="1"/>
          <p:nvPr/>
        </p:nvSpPr>
        <p:spPr bwMode="black">
          <a:xfrm>
            <a:off x="2769927" y="5110114"/>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52" name="正方形/長方形 51"/>
          <p:cNvSpPr/>
          <p:nvPr/>
        </p:nvSpPr>
        <p:spPr bwMode="auto">
          <a:xfrm>
            <a:off x="2384101" y="5564023"/>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53" name="正方形/長方形 52"/>
          <p:cNvSpPr/>
          <p:nvPr/>
        </p:nvSpPr>
        <p:spPr bwMode="auto">
          <a:xfrm>
            <a:off x="2697621" y="5857226"/>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54" name="テキスト ボックス 53"/>
          <p:cNvSpPr txBox="1"/>
          <p:nvPr/>
        </p:nvSpPr>
        <p:spPr bwMode="black">
          <a:xfrm>
            <a:off x="2390028" y="5954675"/>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55" name="正方形/長方形 54"/>
          <p:cNvSpPr/>
          <p:nvPr/>
        </p:nvSpPr>
        <p:spPr bwMode="auto">
          <a:xfrm>
            <a:off x="2697621" y="5564023"/>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61" name="テキスト ボックス 60"/>
          <p:cNvSpPr txBox="1"/>
          <p:nvPr/>
        </p:nvSpPr>
        <p:spPr bwMode="black">
          <a:xfrm>
            <a:off x="2765778" y="5954675"/>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06" name="正方形/長方形 105"/>
          <p:cNvSpPr/>
          <p:nvPr/>
        </p:nvSpPr>
        <p:spPr bwMode="auto">
          <a:xfrm>
            <a:off x="1624668" y="3865586"/>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07" name="正方形/長方形 106"/>
          <p:cNvSpPr/>
          <p:nvPr/>
        </p:nvSpPr>
        <p:spPr bwMode="auto">
          <a:xfrm>
            <a:off x="1938187" y="4158788"/>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08" name="テキスト ボックス 107"/>
          <p:cNvSpPr txBox="1"/>
          <p:nvPr/>
        </p:nvSpPr>
        <p:spPr bwMode="black">
          <a:xfrm>
            <a:off x="1630594" y="4256238"/>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09" name="正方形/長方形 108"/>
          <p:cNvSpPr/>
          <p:nvPr/>
        </p:nvSpPr>
        <p:spPr bwMode="auto">
          <a:xfrm>
            <a:off x="1938187" y="3865586"/>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10" name="テキスト ボックス 109"/>
          <p:cNvSpPr txBox="1"/>
          <p:nvPr/>
        </p:nvSpPr>
        <p:spPr bwMode="black">
          <a:xfrm>
            <a:off x="2006344" y="4256238"/>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11" name="正方形/長方形 110"/>
          <p:cNvSpPr/>
          <p:nvPr/>
        </p:nvSpPr>
        <p:spPr bwMode="auto">
          <a:xfrm>
            <a:off x="1628817" y="4719550"/>
            <a:ext cx="313519"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12" name="正方形/長方形 111"/>
          <p:cNvSpPr/>
          <p:nvPr/>
        </p:nvSpPr>
        <p:spPr bwMode="auto">
          <a:xfrm>
            <a:off x="1942336" y="5012754"/>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13" name="テキスト ボックス 112"/>
          <p:cNvSpPr txBox="1"/>
          <p:nvPr/>
        </p:nvSpPr>
        <p:spPr bwMode="black">
          <a:xfrm>
            <a:off x="1634744" y="5110203"/>
            <a:ext cx="304629" cy="33338"/>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14" name="正方形/長方形 113"/>
          <p:cNvSpPr/>
          <p:nvPr/>
        </p:nvSpPr>
        <p:spPr bwMode="auto">
          <a:xfrm>
            <a:off x="1942336" y="4719550"/>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15" name="テキスト ボックス 114"/>
          <p:cNvSpPr txBox="1"/>
          <p:nvPr/>
        </p:nvSpPr>
        <p:spPr bwMode="black">
          <a:xfrm>
            <a:off x="2010493" y="5110203"/>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16" name="正方形/長方形 115"/>
          <p:cNvSpPr/>
          <p:nvPr/>
        </p:nvSpPr>
        <p:spPr bwMode="auto">
          <a:xfrm>
            <a:off x="1624668" y="5564113"/>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17" name="正方形/長方形 116"/>
          <p:cNvSpPr/>
          <p:nvPr/>
        </p:nvSpPr>
        <p:spPr bwMode="auto">
          <a:xfrm>
            <a:off x="1938187" y="5857316"/>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18" name="テキスト ボックス 117"/>
          <p:cNvSpPr txBox="1"/>
          <p:nvPr/>
        </p:nvSpPr>
        <p:spPr bwMode="black">
          <a:xfrm>
            <a:off x="1630594" y="5954765"/>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19" name="正方形/長方形 118"/>
          <p:cNvSpPr/>
          <p:nvPr/>
        </p:nvSpPr>
        <p:spPr bwMode="auto">
          <a:xfrm>
            <a:off x="1938187" y="5564113"/>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20" name="テキスト ボックス 119"/>
          <p:cNvSpPr txBox="1"/>
          <p:nvPr/>
        </p:nvSpPr>
        <p:spPr bwMode="black">
          <a:xfrm>
            <a:off x="2006344" y="5954765"/>
            <a:ext cx="197357" cy="65821"/>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21" name="正方形/長方形 120"/>
          <p:cNvSpPr/>
          <p:nvPr/>
        </p:nvSpPr>
        <p:spPr bwMode="auto">
          <a:xfrm>
            <a:off x="783878" y="2950344"/>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22" name="正方形/長方形 121"/>
          <p:cNvSpPr/>
          <p:nvPr/>
        </p:nvSpPr>
        <p:spPr bwMode="auto">
          <a:xfrm>
            <a:off x="1097398" y="3243546"/>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23" name="テキスト ボックス 122"/>
          <p:cNvSpPr txBox="1"/>
          <p:nvPr/>
        </p:nvSpPr>
        <p:spPr bwMode="black">
          <a:xfrm>
            <a:off x="789805" y="3340996"/>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24" name="正方形/長方形 123"/>
          <p:cNvSpPr/>
          <p:nvPr/>
        </p:nvSpPr>
        <p:spPr bwMode="auto">
          <a:xfrm>
            <a:off x="1097398" y="2950344"/>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25" name="テキスト ボックス 124"/>
          <p:cNvSpPr txBox="1"/>
          <p:nvPr/>
        </p:nvSpPr>
        <p:spPr bwMode="black">
          <a:xfrm>
            <a:off x="1165555" y="3340996"/>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26" name="正方形/長方形 125"/>
          <p:cNvSpPr/>
          <p:nvPr/>
        </p:nvSpPr>
        <p:spPr bwMode="auto">
          <a:xfrm>
            <a:off x="2350676" y="2938243"/>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27" name="正方形/長方形 126"/>
          <p:cNvSpPr/>
          <p:nvPr/>
        </p:nvSpPr>
        <p:spPr bwMode="auto">
          <a:xfrm>
            <a:off x="2664196" y="3231445"/>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28" name="テキスト ボックス 127"/>
          <p:cNvSpPr txBox="1"/>
          <p:nvPr/>
        </p:nvSpPr>
        <p:spPr bwMode="black">
          <a:xfrm>
            <a:off x="2356603" y="3328894"/>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29" name="正方形/長方形 128"/>
          <p:cNvSpPr/>
          <p:nvPr/>
        </p:nvSpPr>
        <p:spPr bwMode="auto">
          <a:xfrm>
            <a:off x="2664196" y="2938243"/>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30" name="テキスト ボックス 129"/>
          <p:cNvSpPr txBox="1"/>
          <p:nvPr/>
        </p:nvSpPr>
        <p:spPr bwMode="black">
          <a:xfrm>
            <a:off x="2732353" y="3328894"/>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31" name="正方形/長方形 130"/>
          <p:cNvSpPr/>
          <p:nvPr/>
        </p:nvSpPr>
        <p:spPr bwMode="auto">
          <a:xfrm>
            <a:off x="1591242" y="2938333"/>
            <a:ext cx="313520" cy="77532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32" name="正方形/長方形 131"/>
          <p:cNvSpPr/>
          <p:nvPr/>
        </p:nvSpPr>
        <p:spPr bwMode="auto">
          <a:xfrm>
            <a:off x="1904762" y="3231535"/>
            <a:ext cx="336633" cy="482118"/>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33" name="テキスト ボックス 132"/>
          <p:cNvSpPr txBox="1"/>
          <p:nvPr/>
        </p:nvSpPr>
        <p:spPr bwMode="black">
          <a:xfrm>
            <a:off x="1597169" y="3328984"/>
            <a:ext cx="304629" cy="32483"/>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34" name="正方形/長方形 133"/>
          <p:cNvSpPr/>
          <p:nvPr/>
        </p:nvSpPr>
        <p:spPr bwMode="auto">
          <a:xfrm>
            <a:off x="1904762" y="2938333"/>
            <a:ext cx="336633" cy="293203"/>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smtClean="0">
                <a:latin typeface="ＭＳ Ｐ明朝" panose="02020600040205080304" pitchFamily="18" charset="-128"/>
                <a:ea typeface="ＭＳ Ｐ明朝" panose="02020600040205080304" pitchFamily="18" charset="-128"/>
              </a:rPr>
              <a:t>変</a:t>
            </a:r>
            <a:endParaRPr lang="en-US" altLang="ja-JP" sz="1400" b="1" dirty="0">
              <a:latin typeface="ＭＳ Ｐ明朝" panose="02020600040205080304" pitchFamily="18" charset="-128"/>
              <a:ea typeface="ＭＳ Ｐ明朝" panose="02020600040205080304" pitchFamily="18" charset="-128"/>
            </a:endParaRPr>
          </a:p>
        </p:txBody>
      </p:sp>
      <p:sp>
        <p:nvSpPr>
          <p:cNvPr id="135" name="テキスト ボックス 134"/>
          <p:cNvSpPr txBox="1"/>
          <p:nvPr/>
        </p:nvSpPr>
        <p:spPr bwMode="black">
          <a:xfrm>
            <a:off x="1972919" y="3328984"/>
            <a:ext cx="197357" cy="6582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42" name="正方形/長方形 141"/>
          <p:cNvSpPr/>
          <p:nvPr/>
        </p:nvSpPr>
        <p:spPr bwMode="auto">
          <a:xfrm>
            <a:off x="4618393" y="3070626"/>
            <a:ext cx="562411" cy="93753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43" name="正方形/長方形 142"/>
          <p:cNvSpPr/>
          <p:nvPr/>
        </p:nvSpPr>
        <p:spPr bwMode="auto">
          <a:xfrm>
            <a:off x="5180804" y="3425172"/>
            <a:ext cx="603873" cy="582986"/>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44" name="テキスト ボックス 143"/>
          <p:cNvSpPr txBox="1"/>
          <p:nvPr/>
        </p:nvSpPr>
        <p:spPr bwMode="black">
          <a:xfrm>
            <a:off x="4629024" y="3543010"/>
            <a:ext cx="546463" cy="39279"/>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45" name="正方形/長方形 144"/>
          <p:cNvSpPr/>
          <p:nvPr/>
        </p:nvSpPr>
        <p:spPr bwMode="auto">
          <a:xfrm>
            <a:off x="5180804" y="3070626"/>
            <a:ext cx="603873" cy="354547"/>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原価</a:t>
            </a:r>
            <a:endParaRPr lang="en-US" altLang="ja-JP" sz="1400" b="1" dirty="0">
              <a:latin typeface="ＭＳ Ｐ明朝" panose="02020600040205080304" pitchFamily="18" charset="-128"/>
              <a:ea typeface="ＭＳ Ｐ明朝" panose="02020600040205080304" pitchFamily="18" charset="-128"/>
            </a:endParaRPr>
          </a:p>
        </p:txBody>
      </p:sp>
      <p:sp>
        <p:nvSpPr>
          <p:cNvPr id="146" name="テキスト ボックス 145"/>
          <p:cNvSpPr txBox="1"/>
          <p:nvPr/>
        </p:nvSpPr>
        <p:spPr bwMode="black">
          <a:xfrm>
            <a:off x="5303067" y="3543010"/>
            <a:ext cx="354032" cy="7959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47" name="正方形/長方形 146"/>
          <p:cNvSpPr/>
          <p:nvPr/>
        </p:nvSpPr>
        <p:spPr bwMode="auto">
          <a:xfrm>
            <a:off x="4625836" y="4103256"/>
            <a:ext cx="562410" cy="93753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48" name="正方形/長方形 147"/>
          <p:cNvSpPr/>
          <p:nvPr/>
        </p:nvSpPr>
        <p:spPr bwMode="auto">
          <a:xfrm>
            <a:off x="5188246" y="4457803"/>
            <a:ext cx="603873" cy="582986"/>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49" name="テキスト ボックス 148"/>
          <p:cNvSpPr txBox="1"/>
          <p:nvPr/>
        </p:nvSpPr>
        <p:spPr bwMode="black">
          <a:xfrm>
            <a:off x="4636467" y="4575641"/>
            <a:ext cx="546463" cy="40312"/>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50" name="正方形/長方形 149"/>
          <p:cNvSpPr/>
          <p:nvPr/>
        </p:nvSpPr>
        <p:spPr bwMode="auto">
          <a:xfrm>
            <a:off x="5188246" y="4103256"/>
            <a:ext cx="603873" cy="354547"/>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原価</a:t>
            </a:r>
            <a:endParaRPr lang="en-US" altLang="ja-JP" sz="1400" b="1" dirty="0">
              <a:latin typeface="ＭＳ Ｐ明朝" panose="02020600040205080304" pitchFamily="18" charset="-128"/>
              <a:ea typeface="ＭＳ Ｐ明朝" panose="02020600040205080304" pitchFamily="18" charset="-128"/>
            </a:endParaRPr>
          </a:p>
        </p:txBody>
      </p:sp>
      <p:sp>
        <p:nvSpPr>
          <p:cNvPr id="151" name="テキスト ボックス 150"/>
          <p:cNvSpPr txBox="1"/>
          <p:nvPr/>
        </p:nvSpPr>
        <p:spPr bwMode="black">
          <a:xfrm>
            <a:off x="5310509" y="4575641"/>
            <a:ext cx="354032" cy="7959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52" name="正方形/長方形 151"/>
          <p:cNvSpPr/>
          <p:nvPr/>
        </p:nvSpPr>
        <p:spPr bwMode="auto">
          <a:xfrm>
            <a:off x="4618393" y="5124516"/>
            <a:ext cx="562411" cy="937534"/>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売上</a:t>
            </a:r>
          </a:p>
        </p:txBody>
      </p:sp>
      <p:sp>
        <p:nvSpPr>
          <p:cNvPr id="153" name="正方形/長方形 152"/>
          <p:cNvSpPr/>
          <p:nvPr/>
        </p:nvSpPr>
        <p:spPr bwMode="auto">
          <a:xfrm>
            <a:off x="5180804" y="5479063"/>
            <a:ext cx="603873" cy="582986"/>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粗利</a:t>
            </a:r>
            <a:endParaRPr lang="en-US" altLang="ja-JP" sz="1400" b="1" dirty="0">
              <a:latin typeface="ＭＳ Ｐ明朝" panose="02020600040205080304" pitchFamily="18" charset="-128"/>
              <a:ea typeface="ＭＳ Ｐ明朝" panose="02020600040205080304" pitchFamily="18" charset="-128"/>
            </a:endParaRPr>
          </a:p>
        </p:txBody>
      </p:sp>
      <p:sp>
        <p:nvSpPr>
          <p:cNvPr id="154" name="テキスト ボックス 153"/>
          <p:cNvSpPr txBox="1"/>
          <p:nvPr/>
        </p:nvSpPr>
        <p:spPr bwMode="black">
          <a:xfrm>
            <a:off x="4629024" y="5596901"/>
            <a:ext cx="546463" cy="39279"/>
          </a:xfrm>
          <a:prstGeom prst="rect">
            <a:avLst/>
          </a:prstGeom>
          <a:noFill/>
          <a:ln w="9525">
            <a:noFill/>
            <a:miter lim="800000"/>
            <a:headEnd/>
            <a:tailEnd/>
          </a:ln>
        </p:spPr>
        <p:txBody>
          <a:bodyPr wrap="none" anchor="ctr"/>
          <a:lstStyle/>
          <a:p>
            <a:pPr algn="ctr" eaLnBrk="1" hangingPunct="1">
              <a:defRPr/>
            </a:pPr>
            <a:endParaRPr kumimoji="1" lang="ja-JP" altLang="en-US" sz="1400" b="1" dirty="0">
              <a:solidFill>
                <a:schemeClr val="bg1">
                  <a:lumMod val="10000"/>
                </a:schemeClr>
              </a:solidFill>
              <a:latin typeface="ＭＳ Ｐ明朝" panose="02020600040205080304" pitchFamily="18" charset="-128"/>
              <a:ea typeface="ＭＳ Ｐ明朝" panose="02020600040205080304" pitchFamily="18" charset="-128"/>
            </a:endParaRPr>
          </a:p>
        </p:txBody>
      </p:sp>
      <p:sp>
        <p:nvSpPr>
          <p:cNvPr id="155" name="正方形/長方形 154"/>
          <p:cNvSpPr/>
          <p:nvPr/>
        </p:nvSpPr>
        <p:spPr bwMode="auto">
          <a:xfrm>
            <a:off x="5180804" y="5124516"/>
            <a:ext cx="603873" cy="354547"/>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400" b="1" dirty="0">
                <a:latin typeface="ＭＳ Ｐ明朝" panose="02020600040205080304" pitchFamily="18" charset="-128"/>
                <a:ea typeface="ＭＳ Ｐ明朝" panose="02020600040205080304" pitchFamily="18" charset="-128"/>
              </a:rPr>
              <a:t>原価</a:t>
            </a:r>
            <a:endParaRPr lang="en-US" altLang="ja-JP" sz="1400" b="1" dirty="0">
              <a:latin typeface="ＭＳ Ｐ明朝" panose="02020600040205080304" pitchFamily="18" charset="-128"/>
              <a:ea typeface="ＭＳ Ｐ明朝" panose="02020600040205080304" pitchFamily="18" charset="-128"/>
            </a:endParaRPr>
          </a:p>
        </p:txBody>
      </p:sp>
      <p:sp>
        <p:nvSpPr>
          <p:cNvPr id="156" name="テキスト ボックス 155"/>
          <p:cNvSpPr txBox="1"/>
          <p:nvPr/>
        </p:nvSpPr>
        <p:spPr bwMode="black">
          <a:xfrm>
            <a:off x="5303067" y="5596901"/>
            <a:ext cx="354032" cy="79592"/>
          </a:xfrm>
          <a:prstGeom prst="rect">
            <a:avLst/>
          </a:prstGeom>
          <a:noFill/>
          <a:ln w="9525">
            <a:noFill/>
            <a:miter lim="800000"/>
            <a:headEnd/>
            <a:tailEnd/>
          </a:ln>
        </p:spPr>
        <p:txBody>
          <a:bodyPr wrap="none" anchor="ctr"/>
          <a:lstStyle/>
          <a:p>
            <a:pPr algn="ctr" eaLnBrk="1" hangingPunct="1">
              <a:defRPr/>
            </a:pPr>
            <a:endParaRPr kumimoji="1" lang="en-US" altLang="ja-JP" sz="1400" b="1" dirty="0">
              <a:solidFill>
                <a:schemeClr val="bg1">
                  <a:lumMod val="10000"/>
                </a:schemeClr>
              </a:solidFill>
              <a:latin typeface="ＭＳ Ｐ明朝" panose="02020600040205080304" pitchFamily="18" charset="-128"/>
              <a:ea typeface="ＭＳ Ｐ明朝" panose="02020600040205080304" pitchFamily="18" charset="-128"/>
            </a:endParaRPr>
          </a:p>
        </p:txBody>
      </p:sp>
      <p:cxnSp>
        <p:nvCxnSpPr>
          <p:cNvPr id="157" name="直線矢印コネクタ 156"/>
          <p:cNvCxnSpPr/>
          <p:nvPr/>
        </p:nvCxnSpPr>
        <p:spPr>
          <a:xfrm>
            <a:off x="5914383" y="3713564"/>
            <a:ext cx="551780" cy="30720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58" name="直線矢印コネクタ 157"/>
          <p:cNvCxnSpPr/>
          <p:nvPr/>
        </p:nvCxnSpPr>
        <p:spPr>
          <a:xfrm>
            <a:off x="6006878" y="4591350"/>
            <a:ext cx="405063" cy="1240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59" name="直線矢印コネクタ 158"/>
          <p:cNvCxnSpPr/>
          <p:nvPr/>
        </p:nvCxnSpPr>
        <p:spPr>
          <a:xfrm flipV="1">
            <a:off x="5940246" y="5142294"/>
            <a:ext cx="525916" cy="36458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993946" y="2416460"/>
            <a:ext cx="1914307" cy="307777"/>
          </a:xfrm>
          <a:prstGeom prst="rect">
            <a:avLst/>
          </a:prstGeom>
          <a:noFill/>
        </p:spPr>
        <p:txBody>
          <a:bodyPr wrap="none" rtlCol="0">
            <a:spAutoFit/>
          </a:bodyPr>
          <a:lstStyle/>
          <a:p>
            <a:r>
              <a:rPr kumimoji="1" lang="ja-JP" altLang="en-US" sz="1400" b="1" dirty="0" smtClean="0">
                <a:latin typeface="ＭＳ Ｐ明朝" panose="02020600040205080304" pitchFamily="18" charset="-128"/>
                <a:ea typeface="ＭＳ Ｐ明朝" panose="02020600040205080304" pitchFamily="18" charset="-128"/>
              </a:rPr>
              <a:t>商品・サービス</a:t>
            </a:r>
            <a:r>
              <a:rPr kumimoji="1" lang="en-US" altLang="ja-JP" sz="1400" b="1" dirty="0" smtClean="0">
                <a:latin typeface="ＭＳ Ｐ明朝" panose="02020600040205080304" pitchFamily="18" charset="-128"/>
                <a:ea typeface="ＭＳ Ｐ明朝" panose="02020600040205080304" pitchFamily="18" charset="-128"/>
              </a:rPr>
              <a:t>1</a:t>
            </a:r>
            <a:r>
              <a:rPr kumimoji="1" lang="ja-JP" altLang="en-US" sz="1400" b="1" dirty="0" smtClean="0">
                <a:latin typeface="ＭＳ Ｐ明朝" panose="02020600040205080304" pitchFamily="18" charset="-128"/>
                <a:ea typeface="ＭＳ Ｐ明朝" panose="02020600040205080304" pitchFamily="18" charset="-128"/>
              </a:rPr>
              <a:t>個単位</a:t>
            </a:r>
            <a:endParaRPr kumimoji="1" lang="ja-JP" altLang="en-US" sz="1400" b="1" dirty="0">
              <a:latin typeface="ＭＳ Ｐ明朝" panose="02020600040205080304" pitchFamily="18" charset="-128"/>
              <a:ea typeface="ＭＳ Ｐ明朝" panose="02020600040205080304" pitchFamily="18" charset="-128"/>
            </a:endParaRPr>
          </a:p>
        </p:txBody>
      </p:sp>
      <p:cxnSp>
        <p:nvCxnSpPr>
          <p:cNvPr id="162" name="直線矢印コネクタ 161"/>
          <p:cNvCxnSpPr/>
          <p:nvPr/>
        </p:nvCxnSpPr>
        <p:spPr>
          <a:xfrm>
            <a:off x="3530062" y="5585539"/>
            <a:ext cx="853353" cy="113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3" name="直線矢印コネクタ 162"/>
          <p:cNvCxnSpPr/>
          <p:nvPr/>
        </p:nvCxnSpPr>
        <p:spPr>
          <a:xfrm>
            <a:off x="3530062" y="3533711"/>
            <a:ext cx="853353" cy="113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4" name="直線矢印コネクタ 163"/>
          <p:cNvCxnSpPr/>
          <p:nvPr/>
        </p:nvCxnSpPr>
        <p:spPr>
          <a:xfrm>
            <a:off x="3530062" y="4575493"/>
            <a:ext cx="853353" cy="1136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5" name="テキスト ボックス 24"/>
          <p:cNvSpPr txBox="1"/>
          <p:nvPr/>
        </p:nvSpPr>
        <p:spPr>
          <a:xfrm>
            <a:off x="4517222" y="2218765"/>
            <a:ext cx="1408973" cy="664344"/>
          </a:xfrm>
          <a:prstGeom prst="rect">
            <a:avLst/>
          </a:prstGeom>
          <a:noFill/>
        </p:spPr>
        <p:txBody>
          <a:bodyPr wrap="square" rtlCol="0">
            <a:spAutoFit/>
          </a:bodyPr>
          <a:lstStyle/>
          <a:p>
            <a:r>
              <a:rPr kumimoji="1" lang="ja-JP" altLang="en-US" sz="1400" b="1" dirty="0" smtClean="0">
                <a:latin typeface="ＭＳ Ｐ明朝" panose="02020600040205080304" pitchFamily="18" charset="-128"/>
                <a:ea typeface="ＭＳ Ｐ明朝" panose="02020600040205080304" pitchFamily="18" charset="-128"/>
              </a:rPr>
              <a:t>営業別、</a:t>
            </a:r>
            <a:r>
              <a:rPr lang="ja-JP" altLang="en-US" sz="1400" b="1" dirty="0" smtClean="0">
                <a:latin typeface="ＭＳ Ｐ明朝" panose="02020600040205080304" pitchFamily="18" charset="-128"/>
                <a:ea typeface="ＭＳ Ｐ明朝" panose="02020600040205080304" pitchFamily="18" charset="-128"/>
              </a:rPr>
              <a:t>部門別</a:t>
            </a:r>
            <a:endParaRPr lang="en-US" altLang="ja-JP" sz="1400" b="1" dirty="0" smtClean="0">
              <a:latin typeface="ＭＳ Ｐ明朝" panose="02020600040205080304" pitchFamily="18" charset="-128"/>
              <a:ea typeface="ＭＳ Ｐ明朝" panose="02020600040205080304" pitchFamily="18" charset="-128"/>
            </a:endParaRPr>
          </a:p>
          <a:p>
            <a:r>
              <a:rPr kumimoji="1" lang="ja-JP" altLang="en-US" sz="1400" b="1" dirty="0" smtClean="0">
                <a:latin typeface="ＭＳ Ｐ明朝" panose="02020600040205080304" pitchFamily="18" charset="-128"/>
                <a:ea typeface="ＭＳ Ｐ明朝" panose="02020600040205080304" pitchFamily="18" charset="-128"/>
              </a:rPr>
              <a:t>プロジェクト別</a:t>
            </a:r>
            <a:endParaRPr kumimoji="1" lang="en-US" altLang="ja-JP" sz="1400" b="1" dirty="0" smtClean="0">
              <a:latin typeface="ＭＳ Ｐ明朝" panose="02020600040205080304" pitchFamily="18" charset="-128"/>
              <a:ea typeface="ＭＳ Ｐ明朝" panose="02020600040205080304" pitchFamily="18" charset="-128"/>
            </a:endParaRPr>
          </a:p>
          <a:p>
            <a:r>
              <a:rPr kumimoji="1" lang="ja-JP" altLang="en-US" sz="1400" b="1" dirty="0" smtClean="0">
                <a:latin typeface="ＭＳ Ｐ明朝" panose="02020600040205080304" pitchFamily="18" charset="-128"/>
                <a:ea typeface="ＭＳ Ｐ明朝" panose="02020600040205080304" pitchFamily="18" charset="-128"/>
              </a:rPr>
              <a:t>取引先別、他</a:t>
            </a:r>
            <a:endParaRPr kumimoji="1" lang="ja-JP" altLang="en-US" sz="1400" b="1" dirty="0">
              <a:latin typeface="ＭＳ Ｐ明朝" panose="02020600040205080304" pitchFamily="18" charset="-128"/>
              <a:ea typeface="ＭＳ Ｐ明朝" panose="02020600040205080304" pitchFamily="18" charset="-128"/>
            </a:endParaRPr>
          </a:p>
        </p:txBody>
      </p:sp>
      <p:sp>
        <p:nvSpPr>
          <p:cNvPr id="165" name="角丸四角形 164"/>
          <p:cNvSpPr/>
          <p:nvPr/>
        </p:nvSpPr>
        <p:spPr>
          <a:xfrm>
            <a:off x="4487971" y="2930529"/>
            <a:ext cx="1452274" cy="3300489"/>
          </a:xfrm>
          <a:prstGeom prst="roundRect">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400"/>
          </a:p>
        </p:txBody>
      </p:sp>
      <p:sp>
        <p:nvSpPr>
          <p:cNvPr id="31" name="四角形吹き出し 30"/>
          <p:cNvSpPr/>
          <p:nvPr/>
        </p:nvSpPr>
        <p:spPr>
          <a:xfrm>
            <a:off x="6555285" y="1722603"/>
            <a:ext cx="1114474" cy="724680"/>
          </a:xfrm>
          <a:prstGeom prst="wedgeRectCallout">
            <a:avLst>
              <a:gd name="adj1" fmla="val -115441"/>
              <a:gd name="adj2" fmla="val 76933"/>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t>ここをどう切り分けるかが大切</a:t>
            </a:r>
            <a:endParaRPr kumimoji="1" lang="ja-JP" altLang="en-US" sz="1400" b="1" dirty="0"/>
          </a:p>
        </p:txBody>
      </p:sp>
    </p:spTree>
    <p:extLst>
      <p:ext uri="{BB962C8B-B14F-4D97-AF65-F5344CB8AC3E}">
        <p14:creationId xmlns:p14="http://schemas.microsoft.com/office/powerpoint/2010/main" val="3651689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テキスト ボックス 35"/>
          <p:cNvSpPr txBox="1"/>
          <p:nvPr/>
        </p:nvSpPr>
        <p:spPr>
          <a:xfrm>
            <a:off x="851500" y="551337"/>
            <a:ext cx="7458782" cy="5324535"/>
          </a:xfrm>
          <a:prstGeom prst="rect">
            <a:avLst/>
          </a:prstGeom>
          <a:noFill/>
        </p:spPr>
        <p:txBody>
          <a:bodyPr wrap="square" rtlCol="0">
            <a:spAutoFit/>
          </a:bodyPr>
          <a:lstStyle/>
          <a:p>
            <a:r>
              <a:rPr lang="ja-JP" altLang="en-US" sz="1600" b="1" u="sng" dirty="0" smtClean="0">
                <a:latin typeface="ＭＳ Ｐ明朝" panose="02020600040205080304" pitchFamily="18" charset="-128"/>
                <a:ea typeface="ＭＳ Ｐ明朝" panose="02020600040205080304" pitchFamily="18" charset="-128"/>
              </a:rPr>
              <a:t>利益管理ポイント</a:t>
            </a:r>
            <a:r>
              <a:rPr lang="ja-JP" altLang="en-US" sz="1600" dirty="0" smtClean="0">
                <a:latin typeface="ＭＳ Ｐ明朝" panose="02020600040205080304" pitchFamily="18" charset="-128"/>
                <a:ea typeface="ＭＳ Ｐ明朝" panose="02020600040205080304" pitchFamily="18" charset="-128"/>
              </a:rPr>
              <a:t>は</a:t>
            </a:r>
            <a:r>
              <a:rPr lang="ja-JP" altLang="en-US" sz="2000" b="1" u="sng" dirty="0" smtClean="0">
                <a:solidFill>
                  <a:srgbClr val="FF0000"/>
                </a:solidFill>
                <a:latin typeface="ＭＳ Ｐ明朝" panose="02020600040205080304" pitchFamily="18" charset="-128"/>
                <a:ea typeface="ＭＳ Ｐ明朝" panose="02020600040205080304" pitchFamily="18" charset="-128"/>
              </a:rPr>
              <a:t>誰に利益を意識して欲しいか</a:t>
            </a:r>
            <a:r>
              <a:rPr lang="ja-JP" altLang="en-US" sz="1600" dirty="0" smtClean="0">
                <a:latin typeface="ＭＳ Ｐ明朝" panose="02020600040205080304" pitchFamily="18" charset="-128"/>
                <a:ea typeface="ＭＳ Ｐ明朝" panose="02020600040205080304" pitchFamily="18" charset="-128"/>
              </a:rPr>
              <a:t>、によって管理の範囲も押さえるべき数字も変わってきます。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各部門長なのか、プロジェクトリーダーなのか、店長なのか、それとも営業担当者なのか、それは会社の規模や特性によっても変わります。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しかし、最も大切なのは、今後利益改善していくにあたって有効な単位である、ということです。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例</a:t>
            </a:r>
            <a:r>
              <a:rPr lang="ja-JP" altLang="en-US" sz="1600" dirty="0" smtClean="0">
                <a:latin typeface="ＭＳ Ｐ明朝" panose="02020600040205080304" pitchFamily="18" charset="-128"/>
                <a:ea typeface="ＭＳ Ｐ明朝" panose="02020600040205080304" pitchFamily="18" charset="-128"/>
              </a:rPr>
              <a:t>えば、営業単位で分解したとしても、営業担当者個人に価格交渉権や外注への発注権限がなければ、改善方法は見出せません。</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その</a:t>
            </a:r>
            <a:r>
              <a:rPr lang="ja-JP" altLang="en-US" sz="1600" dirty="0">
                <a:latin typeface="ＭＳ Ｐ明朝" panose="02020600040205080304" pitchFamily="18" charset="-128"/>
                <a:ea typeface="ＭＳ Ｐ明朝" panose="02020600040205080304" pitchFamily="18" charset="-128"/>
              </a:rPr>
              <a:t>場合</a:t>
            </a:r>
            <a:r>
              <a:rPr lang="ja-JP" altLang="en-US" sz="1600" dirty="0" smtClean="0">
                <a:latin typeface="ＭＳ Ｐ明朝" panose="02020600040205080304" pitchFamily="18" charset="-128"/>
                <a:ea typeface="ＭＳ Ｐ明朝" panose="02020600040205080304" pitchFamily="18" charset="-128"/>
              </a:rPr>
              <a:t>は部門単位であったり、取引先別の単位で分解していくことが重要になります。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2000" b="1" u="sng" dirty="0" smtClean="0">
                <a:solidFill>
                  <a:srgbClr val="FF0000"/>
                </a:solidFill>
                <a:latin typeface="ＭＳ Ｐ明朝" panose="02020600040205080304" pitchFamily="18" charset="-128"/>
                <a:ea typeface="ＭＳ Ｐ明朝" panose="02020600040205080304" pitchFamily="18" charset="-128"/>
              </a:rPr>
              <a:t>最終的にその利益を意識した担当者が、行動を改善することで業績が改善されます。行動改善、アクションにつながらない数字は逆に必要ありません。</a:t>
            </a:r>
            <a:endParaRPr lang="en-US" altLang="ja-JP" sz="2000" b="1" u="sng" dirty="0" smtClean="0">
              <a:solidFill>
                <a:srgbClr val="FF0000"/>
              </a:solidFill>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こういった会社の業績を上げるための管理方法を</a:t>
            </a:r>
            <a:r>
              <a:rPr lang="ja-JP" altLang="en-US" sz="2000" b="1" u="sng" dirty="0" smtClean="0">
                <a:solidFill>
                  <a:srgbClr val="FF0000"/>
                </a:solidFill>
                <a:latin typeface="ＭＳ Ｐ明朝" panose="02020600040205080304" pitchFamily="18" charset="-128"/>
                <a:ea typeface="ＭＳ Ｐ明朝" panose="02020600040205080304" pitchFamily="18" charset="-128"/>
              </a:rPr>
              <a:t>「管理会計」</a:t>
            </a:r>
            <a:r>
              <a:rPr lang="ja-JP" altLang="en-US" sz="1600" dirty="0" smtClean="0">
                <a:latin typeface="ＭＳ Ｐ明朝" panose="02020600040205080304" pitchFamily="18" charset="-128"/>
                <a:ea typeface="ＭＳ Ｐ明朝" panose="02020600040205080304" pitchFamily="18" charset="-128"/>
              </a:rPr>
              <a:t>と言います。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こうした</a:t>
            </a:r>
            <a:r>
              <a:rPr lang="ja-JP" altLang="en-US" sz="1600" b="1" u="sng" dirty="0" smtClean="0">
                <a:latin typeface="ＭＳ Ｐ明朝" panose="02020600040205080304" pitchFamily="18" charset="-128"/>
                <a:ea typeface="ＭＳ Ｐ明朝" panose="02020600040205080304" pitchFamily="18" charset="-128"/>
              </a:rPr>
              <a:t>「管理会計」</a:t>
            </a:r>
            <a:r>
              <a:rPr lang="ja-JP" altLang="en-US" sz="1600" dirty="0" smtClean="0">
                <a:latin typeface="ＭＳ Ｐ明朝" panose="02020600040205080304" pitchFamily="18" charset="-128"/>
                <a:ea typeface="ＭＳ Ｐ明朝" panose="02020600040205080304" pitchFamily="18" charset="-128"/>
              </a:rPr>
              <a:t>の方法は決まった形があるわけではなく、その会社に合わせた手法が必要になります。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ちなみに決算書などは</a:t>
            </a:r>
            <a:r>
              <a:rPr lang="ja-JP" altLang="en-US" sz="1600" b="1" u="sng" dirty="0" smtClean="0">
                <a:latin typeface="ＭＳ Ｐ明朝" panose="02020600040205080304" pitchFamily="18" charset="-128"/>
                <a:ea typeface="ＭＳ Ｐ明朝" panose="02020600040205080304" pitchFamily="18" charset="-128"/>
              </a:rPr>
              <a:t>「財務会計」</a:t>
            </a:r>
            <a:r>
              <a:rPr lang="ja-JP" altLang="en-US" sz="1600" dirty="0" smtClean="0">
                <a:latin typeface="ＭＳ Ｐ明朝" panose="02020600040205080304" pitchFamily="18" charset="-128"/>
                <a:ea typeface="ＭＳ Ｐ明朝" panose="02020600040205080304" pitchFamily="18" charset="-128"/>
              </a:rPr>
              <a:t>と言います。</a:t>
            </a:r>
            <a:endParaRPr lang="en-US" altLang="ja-JP" sz="16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49841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7" name="タイトル 1"/>
          <p:cNvSpPr>
            <a:spLocks noGrp="1"/>
          </p:cNvSpPr>
          <p:nvPr>
            <p:ph type="ctrTitle"/>
          </p:nvPr>
        </p:nvSpPr>
        <p:spPr>
          <a:xfrm>
            <a:off x="615460" y="382774"/>
            <a:ext cx="8458200" cy="571966"/>
          </a:xfrm>
        </p:spPr>
        <p:txBody>
          <a:bodyPr>
            <a:noAutofit/>
          </a:bodyPr>
          <a:lstStyle/>
          <a:p>
            <a:pPr algn="l">
              <a:lnSpc>
                <a:spcPct val="200000"/>
              </a:lnSpc>
              <a:spcBef>
                <a:spcPts val="600"/>
              </a:spcBef>
            </a:pPr>
            <a:r>
              <a:rPr lang="en-US" altLang="ja-JP" sz="2400" b="1" dirty="0" smtClean="0">
                <a:ln w="0"/>
                <a:latin typeface="ＭＳ Ｐ明朝" panose="02020600040205080304" pitchFamily="18" charset="-128"/>
                <a:ea typeface="ＭＳ Ｐ明朝" panose="02020600040205080304" pitchFamily="18" charset="-128"/>
              </a:rPr>
              <a:t>Step</a:t>
            </a:r>
            <a:r>
              <a:rPr lang="ja-JP" altLang="en-US" sz="2400" b="1" dirty="0" smtClean="0">
                <a:ln w="0"/>
                <a:latin typeface="ＭＳ Ｐ明朝" panose="02020600040205080304" pitchFamily="18" charset="-128"/>
                <a:ea typeface="ＭＳ Ｐ明朝" panose="02020600040205080304" pitchFamily="18" charset="-128"/>
              </a:rPr>
              <a:t>２．</a:t>
            </a:r>
            <a:r>
              <a:rPr lang="ja-JP" altLang="ja-JP" sz="2200" b="1" dirty="0">
                <a:latin typeface="ＭＳ Ｐ明朝" panose="02020600040205080304" pitchFamily="18" charset="-128"/>
                <a:ea typeface="ＭＳ Ｐ明朝" panose="02020600040205080304" pitchFamily="18" charset="-128"/>
              </a:rPr>
              <a:t>利益管理を確実に行うためのフォーマット、業務フローを作成</a:t>
            </a:r>
            <a:endParaRPr lang="en-US" altLang="ja-JP" sz="2200" b="1" dirty="0">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06824" y="1653991"/>
            <a:ext cx="7503458" cy="1569660"/>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a:t>
            </a:r>
            <a:r>
              <a:rPr lang="ja-JP" altLang="en-US" sz="1600" b="1" dirty="0">
                <a:latin typeface="ＭＳ Ｐ明朝" panose="02020600040205080304" pitchFamily="18" charset="-128"/>
                <a:ea typeface="ＭＳ Ｐ明朝" panose="02020600040205080304" pitchFamily="18" charset="-128"/>
              </a:rPr>
              <a:t>複雑</a:t>
            </a:r>
            <a:r>
              <a:rPr lang="ja-JP" altLang="en-US" sz="1600" b="1" dirty="0" smtClean="0">
                <a:latin typeface="ＭＳ Ｐ明朝" panose="02020600040205080304" pitchFamily="18" charset="-128"/>
                <a:ea typeface="ＭＳ Ｐ明朝" panose="02020600040205080304" pitchFamily="18" charset="-128"/>
              </a:rPr>
              <a:t>な</a:t>
            </a:r>
            <a:r>
              <a:rPr lang="ja-JP" altLang="en-US" sz="1600" b="1" dirty="0">
                <a:latin typeface="ＭＳ Ｐ明朝" panose="02020600040205080304" pitchFamily="18" charset="-128"/>
                <a:ea typeface="ＭＳ Ｐ明朝" panose="02020600040205080304" pitchFamily="18" charset="-128"/>
              </a:rPr>
              <a:t>システム</a:t>
            </a:r>
            <a:r>
              <a:rPr lang="ja-JP" altLang="en-US" sz="1600" b="1" dirty="0" smtClean="0">
                <a:latin typeface="ＭＳ Ｐ明朝" panose="02020600040205080304" pitchFamily="18" charset="-128"/>
                <a:ea typeface="ＭＳ Ｐ明朝" panose="02020600040205080304" pitchFamily="18" charset="-128"/>
              </a:rPr>
              <a:t>はいらない</a:t>
            </a:r>
            <a:endParaRPr kumimoji="1" lang="en-US" altLang="ja-JP" sz="1600" b="1"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利益管理をするためにはフォーマットが必要です。ただし複雑なシステムは必要なく、マイクロソフト社の表計算ソフト</a:t>
            </a:r>
            <a:r>
              <a:rPr lang="ja-JP" altLang="en-US" sz="1600" b="1" u="sng" dirty="0" smtClean="0">
                <a:latin typeface="ＭＳ Ｐ明朝" panose="02020600040205080304" pitchFamily="18" charset="-128"/>
                <a:ea typeface="ＭＳ Ｐ明朝" panose="02020600040205080304" pitchFamily="18" charset="-128"/>
              </a:rPr>
              <a:t>「エクセル」</a:t>
            </a:r>
            <a:r>
              <a:rPr lang="ja-JP" altLang="en-US" sz="1600" dirty="0" smtClean="0">
                <a:latin typeface="ＭＳ Ｐ明朝" panose="02020600040205080304" pitchFamily="18" charset="-128"/>
                <a:ea typeface="ＭＳ Ｐ明朝" panose="02020600040205080304" pitchFamily="18" charset="-128"/>
              </a:rPr>
              <a:t>を使えば全く問題ありません。</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社内にエクセルを使える人がいないという会社は、まずありませんので問題ありません。社長が使えなくても大丈夫です。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p:txBody>
      </p:sp>
      <p:sp>
        <p:nvSpPr>
          <p:cNvPr id="9" name="テキスト ボックス 8"/>
          <p:cNvSpPr txBox="1"/>
          <p:nvPr/>
        </p:nvSpPr>
        <p:spPr>
          <a:xfrm>
            <a:off x="806824" y="1230871"/>
            <a:ext cx="3297698" cy="369332"/>
          </a:xfrm>
          <a:prstGeom prst="rect">
            <a:avLst/>
          </a:prstGeom>
          <a:noFill/>
        </p:spPr>
        <p:txBody>
          <a:bodyPr wrap="none" rtlCol="0">
            <a:spAutoFit/>
          </a:bodyPr>
          <a:lstStyle/>
          <a:p>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r>
              <a:rPr kumimoji="1" lang="ja-JP" altLang="en-US" b="1" dirty="0" smtClean="0">
                <a:solidFill>
                  <a:schemeClr val="accent5"/>
                </a:solidFill>
                <a:latin typeface="ＭＳ Ｐ明朝" panose="02020600040205080304" pitchFamily="18" charset="-128"/>
                <a:ea typeface="ＭＳ Ｐ明朝" panose="02020600040205080304" pitchFamily="18" charset="-128"/>
              </a:rPr>
              <a:t>フォーマットはエクセルで十分</a:t>
            </a:r>
            <a:r>
              <a:rPr kumimoji="1" lang="en-US" altLang="ja-JP" b="1" dirty="0" smtClean="0">
                <a:solidFill>
                  <a:schemeClr val="accent5"/>
                </a:solidFill>
                <a:latin typeface="ＭＳ Ｐ明朝" panose="02020600040205080304" pitchFamily="18" charset="-128"/>
                <a:ea typeface="ＭＳ Ｐ明朝" panose="02020600040205080304" pitchFamily="18" charset="-128"/>
              </a:rPr>
              <a:t>】</a:t>
            </a:r>
          </a:p>
        </p:txBody>
      </p:sp>
      <p:pic>
        <p:nvPicPr>
          <p:cNvPr id="3" name="図 2"/>
          <p:cNvPicPr>
            <a:picLocks noChangeAspect="1"/>
          </p:cNvPicPr>
          <p:nvPr/>
        </p:nvPicPr>
        <p:blipFill>
          <a:blip r:embed="rId2"/>
          <a:stretch>
            <a:fillRect/>
          </a:stretch>
        </p:blipFill>
        <p:spPr>
          <a:xfrm>
            <a:off x="1008530" y="3169863"/>
            <a:ext cx="7100047" cy="3344708"/>
          </a:xfrm>
          <a:prstGeom prst="rect">
            <a:avLst/>
          </a:prstGeom>
        </p:spPr>
      </p:pic>
      <p:sp>
        <p:nvSpPr>
          <p:cNvPr id="4" name="テキスト ボックス 3"/>
          <p:cNvSpPr txBox="1"/>
          <p:nvPr/>
        </p:nvSpPr>
        <p:spPr>
          <a:xfrm>
            <a:off x="7178682" y="2854319"/>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サンプル①</a:t>
            </a:r>
            <a:endParaRPr kumimoji="1" lang="ja-JP" altLang="en-US" sz="1100" dirty="0"/>
          </a:p>
        </p:txBody>
      </p:sp>
      <p:cxnSp>
        <p:nvCxnSpPr>
          <p:cNvPr id="10" name="直線コネクタ 9"/>
          <p:cNvCxnSpPr/>
          <p:nvPr/>
        </p:nvCxnSpPr>
        <p:spPr>
          <a:xfrm flipV="1">
            <a:off x="682695" y="954740"/>
            <a:ext cx="8081476" cy="3"/>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217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06824" y="605125"/>
            <a:ext cx="7503458" cy="6001643"/>
          </a:xfrm>
          <a:prstGeom prst="rect">
            <a:avLst/>
          </a:prstGeom>
          <a:noFill/>
        </p:spPr>
        <p:txBody>
          <a:bodyPr wrap="square" rtlCol="0">
            <a:spAutoFit/>
          </a:bodyPr>
          <a:lstStyle/>
          <a:p>
            <a:r>
              <a:rPr lang="ja-JP" altLang="en-US" sz="1600" dirty="0" smtClean="0">
                <a:latin typeface="ＭＳ Ｐ明朝" panose="02020600040205080304" pitchFamily="18" charset="-128"/>
                <a:ea typeface="ＭＳ Ｐ明朝" panose="02020600040205080304" pitchFamily="18" charset="-128"/>
              </a:rPr>
              <a:t>前ページのサンプル①は</a:t>
            </a:r>
            <a:r>
              <a:rPr lang="en-US" altLang="ja-JP" sz="1600" dirty="0" smtClean="0">
                <a:latin typeface="ＭＳ Ｐ明朝" panose="02020600040205080304" pitchFamily="18" charset="-128"/>
                <a:ea typeface="ＭＳ Ｐ明朝" panose="02020600040205080304" pitchFamily="18" charset="-128"/>
              </a:rPr>
              <a:t>WEB</a:t>
            </a:r>
            <a:r>
              <a:rPr lang="ja-JP" altLang="en-US" sz="1600" dirty="0" smtClean="0">
                <a:latin typeface="ＭＳ Ｐ明朝" panose="02020600040205080304" pitchFamily="18" charset="-128"/>
                <a:ea typeface="ＭＳ Ｐ明朝" panose="02020600040205080304" pitchFamily="18" charset="-128"/>
              </a:rPr>
              <a:t>制作会社のデータを加工したものです。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a:t>
            </a:r>
            <a:r>
              <a:rPr lang="ja-JP" altLang="en-US" sz="1600" dirty="0">
                <a:latin typeface="ＭＳ Ｐ明朝" panose="02020600040205080304" pitchFamily="18" charset="-128"/>
                <a:ea typeface="ＭＳ Ｐ明朝" panose="02020600040205080304" pitchFamily="18" charset="-128"/>
              </a:rPr>
              <a:t>会社</a:t>
            </a:r>
            <a:r>
              <a:rPr lang="ja-JP" altLang="en-US" sz="1600" dirty="0" smtClean="0">
                <a:latin typeface="ＭＳ Ｐ明朝" panose="02020600040205080304" pitchFamily="18" charset="-128"/>
                <a:ea typeface="ＭＳ Ｐ明朝" panose="02020600040205080304" pitchFamily="18" charset="-128"/>
              </a:rPr>
              <a:t>は</a:t>
            </a:r>
            <a:r>
              <a:rPr lang="ja-JP" altLang="en-US" sz="1600" b="1" u="sng" dirty="0" smtClean="0">
                <a:latin typeface="ＭＳ Ｐ明朝" panose="02020600040205080304" pitchFamily="18" charset="-128"/>
                <a:ea typeface="ＭＳ Ｐ明朝" panose="02020600040205080304" pitchFamily="18" charset="-128"/>
              </a:rPr>
              <a:t>「利益を意識して行動を変えてほしい人」</a:t>
            </a:r>
            <a:r>
              <a:rPr lang="ja-JP" altLang="en-US" sz="1600" dirty="0" smtClean="0">
                <a:latin typeface="ＭＳ Ｐ明朝" panose="02020600040205080304" pitchFamily="18" charset="-128"/>
                <a:ea typeface="ＭＳ Ｐ明朝" panose="02020600040205080304" pitchFamily="18" charset="-128"/>
              </a:rPr>
              <a:t>がプロジェクトリーダーとその他部門長でした。</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だか</a:t>
            </a:r>
            <a:r>
              <a:rPr lang="ja-JP" altLang="en-US" sz="1600" dirty="0">
                <a:latin typeface="ＭＳ Ｐ明朝" panose="02020600040205080304" pitchFamily="18" charset="-128"/>
                <a:ea typeface="ＭＳ Ｐ明朝" panose="02020600040205080304" pitchFamily="18" charset="-128"/>
              </a:rPr>
              <a:t>ら</a:t>
            </a:r>
            <a:r>
              <a:rPr lang="ja-JP" altLang="en-US" sz="1600" dirty="0" smtClean="0">
                <a:latin typeface="ＭＳ Ｐ明朝" panose="02020600040205080304" pitchFamily="18" charset="-128"/>
                <a:ea typeface="ＭＳ Ｐ明朝" panose="02020600040205080304" pitchFamily="18" charset="-128"/>
              </a:rPr>
              <a:t>プロジェクトごとの利益を見える化したわけです。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主力</a:t>
            </a:r>
            <a:r>
              <a:rPr lang="ja-JP" altLang="en-US" sz="1600" dirty="0" smtClean="0">
                <a:latin typeface="ＭＳ Ｐ明朝" panose="02020600040205080304" pitchFamily="18" charset="-128"/>
                <a:ea typeface="ＭＳ Ｐ明朝" panose="02020600040205080304" pitchFamily="18" charset="-128"/>
              </a:rPr>
              <a:t>だった事業</a:t>
            </a:r>
            <a:r>
              <a:rPr lang="en-US" altLang="ja-JP" sz="1600" dirty="0" smtClean="0">
                <a:latin typeface="ＭＳ Ｐ明朝" panose="02020600040205080304" pitchFamily="18" charset="-128"/>
                <a:ea typeface="ＭＳ Ｐ明朝" panose="02020600040205080304" pitchFamily="18" charset="-128"/>
              </a:rPr>
              <a:t>A</a:t>
            </a:r>
            <a:r>
              <a:rPr lang="ja-JP" altLang="en-US" sz="1600" dirty="0" smtClean="0">
                <a:latin typeface="ＭＳ Ｐ明朝" panose="02020600040205080304" pitchFamily="18" charset="-128"/>
                <a:ea typeface="ＭＳ Ｐ明朝" panose="02020600040205080304" pitchFamily="18" charset="-128"/>
              </a:rPr>
              <a:t>が赤字だったのをみて経営者はびっくりしていました。でもここがスタートであり、こ</a:t>
            </a:r>
            <a:r>
              <a:rPr lang="ja-JP" altLang="en-US" sz="1600" dirty="0">
                <a:latin typeface="ＭＳ Ｐ明朝" panose="02020600040205080304" pitchFamily="18" charset="-128"/>
                <a:ea typeface="ＭＳ Ｐ明朝" panose="02020600040205080304" pitchFamily="18" charset="-128"/>
              </a:rPr>
              <a:t>こ</a:t>
            </a:r>
            <a:r>
              <a:rPr lang="ja-JP" altLang="en-US" sz="1600" dirty="0" smtClean="0">
                <a:latin typeface="ＭＳ Ｐ明朝" panose="02020600040205080304" pitchFamily="18" charset="-128"/>
                <a:ea typeface="ＭＳ Ｐ明朝" panose="02020600040205080304" pitchFamily="18" charset="-128"/>
              </a:rPr>
              <a:t>から改善していけばいいわけなので、</a:t>
            </a:r>
            <a:r>
              <a:rPr lang="ja-JP" altLang="en-US" sz="1600" b="1" u="sng" dirty="0" smtClean="0">
                <a:latin typeface="ＭＳ Ｐ明朝" panose="02020600040205080304" pitchFamily="18" charset="-128"/>
                <a:ea typeface="ＭＳ Ｐ明朝" panose="02020600040205080304" pitchFamily="18" charset="-128"/>
              </a:rPr>
              <a:t>落ち込む必要も過去を否定する必要もありません。</a:t>
            </a:r>
            <a:endParaRPr lang="en-US" altLang="ja-JP" sz="1600" b="1" u="sng"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以前、「これまでの過去の努力を否定されそうで、数字を見るのが怖かった」とお話しいただいた社長がいました。</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将来に向けて</a:t>
            </a:r>
            <a:r>
              <a:rPr lang="ja-JP" altLang="en-US" sz="1600" b="1" u="sng" dirty="0" smtClean="0">
                <a:latin typeface="ＭＳ Ｐ明朝" panose="02020600040205080304" pitchFamily="18" charset="-128"/>
                <a:ea typeface="ＭＳ Ｐ明朝" panose="02020600040205080304" pitchFamily="18" charset="-128"/>
              </a:rPr>
              <a:t>改善すればいい</a:t>
            </a:r>
            <a:r>
              <a:rPr lang="ja-JP" altLang="en-US" sz="1600" dirty="0" smtClean="0">
                <a:latin typeface="ＭＳ Ｐ明朝" panose="02020600040205080304" pitchFamily="18" charset="-128"/>
                <a:ea typeface="ＭＳ Ｐ明朝" panose="02020600040205080304" pitchFamily="18" charset="-128"/>
              </a:rPr>
              <a:t>のです。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過去があるから今があるわけで、決して間違っていたわけではないのです</a:t>
            </a:r>
            <a:r>
              <a:rPr lang="ja-JP" altLang="en-US" sz="1600" dirty="0">
                <a:latin typeface="ＭＳ Ｐ明朝" panose="02020600040205080304" pitchFamily="18" charset="-128"/>
                <a:ea typeface="ＭＳ Ｐ明朝" panose="02020600040205080304" pitchFamily="18" charset="-128"/>
              </a:rPr>
              <a:t>。</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サンプル</a:t>
            </a:r>
            <a:r>
              <a:rPr lang="ja-JP" altLang="en-US" sz="1600" dirty="0" smtClean="0">
                <a:latin typeface="ＭＳ Ｐ明朝" panose="02020600040205080304" pitchFamily="18" charset="-128"/>
                <a:ea typeface="ＭＳ Ｐ明朝" panose="02020600040205080304" pitchFamily="18" charset="-128"/>
              </a:rPr>
              <a:t>の縦の欄に書く部門やプロジェクト、そして営業事などの数字を入れていきます。横に経費を入れ込んでいきます。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そして売上に対する構成比（％）を必ず入れます。この売上を作るのにどれだけの経費がそれぞれかかっているのか。</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この会社の場合は外注費が</a:t>
            </a:r>
            <a:r>
              <a:rPr lang="ja-JP" altLang="en-US" sz="1600" b="1" u="sng" dirty="0" smtClean="0">
                <a:latin typeface="ＭＳ Ｐ明朝" panose="02020600040205080304" pitchFamily="18" charset="-128"/>
                <a:ea typeface="ＭＳ Ｐ明朝" panose="02020600040205080304" pitchFamily="18" charset="-128"/>
              </a:rPr>
              <a:t>改善の肝</a:t>
            </a:r>
            <a:r>
              <a:rPr lang="ja-JP" altLang="en-US" sz="1600" dirty="0" smtClean="0">
                <a:latin typeface="ＭＳ Ｐ明朝" panose="02020600040205080304" pitchFamily="18" charset="-128"/>
                <a:ea typeface="ＭＳ Ｐ明朝" panose="02020600040205080304" pitchFamily="18" charset="-128"/>
              </a:rPr>
              <a:t>でし</a:t>
            </a:r>
            <a:r>
              <a:rPr lang="ja-JP" altLang="en-US" sz="1600" dirty="0">
                <a:latin typeface="ＭＳ Ｐ明朝" panose="02020600040205080304" pitchFamily="18" charset="-128"/>
                <a:ea typeface="ＭＳ Ｐ明朝" panose="02020600040205080304" pitchFamily="18" charset="-128"/>
              </a:rPr>
              <a:t>た</a:t>
            </a:r>
            <a:r>
              <a:rPr lang="ja-JP" altLang="en-US" sz="1600" dirty="0" smtClean="0">
                <a:latin typeface="ＭＳ Ｐ明朝" panose="02020600040205080304" pitchFamily="18" charset="-128"/>
                <a:ea typeface="ＭＳ Ｐ明朝" panose="02020600040205080304" pitchFamily="18" charset="-128"/>
              </a:rPr>
              <a:t>。</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すごい資料が必要なわけではなく、エクセルで、しかも複雑な関数を使うこともなく、こういった資料を月度で作成できればいいのです。</a:t>
            </a:r>
            <a:endParaRPr lang="en-US" altLang="ja-JP" sz="1600" dirty="0" smtClean="0">
              <a:latin typeface="ＭＳ Ｐ明朝" panose="02020600040205080304" pitchFamily="18" charset="-128"/>
              <a:ea typeface="ＭＳ Ｐ明朝" panose="02020600040205080304" pitchFamily="18" charset="-128"/>
            </a:endParaRPr>
          </a:p>
          <a:p>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一度</a:t>
            </a:r>
            <a:r>
              <a:rPr lang="ja-JP" altLang="en-US" sz="1600" dirty="0">
                <a:latin typeface="ＭＳ Ｐ明朝" panose="02020600040205080304" pitchFamily="18" charset="-128"/>
                <a:ea typeface="ＭＳ Ｐ明朝" panose="02020600040205080304" pitchFamily="18" charset="-128"/>
              </a:rPr>
              <a:t>作</a:t>
            </a:r>
            <a:r>
              <a:rPr lang="ja-JP" altLang="en-US" sz="1600" dirty="0" smtClean="0">
                <a:latin typeface="ＭＳ Ｐ明朝" panose="02020600040205080304" pitchFamily="18" charset="-128"/>
                <a:ea typeface="ＭＳ Ｐ明朝" panose="02020600040205080304" pitchFamily="18" charset="-128"/>
              </a:rPr>
              <a:t>ってしまえば、あとは入力していくだけなので最初のハードルを越えれば、難しくはないのです。</a:t>
            </a:r>
            <a:endParaRPr lang="en-US" altLang="ja-JP" sz="16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99461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85800" y="722548"/>
            <a:ext cx="7772400" cy="5719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000" b="1"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rPr>
              <a:t>　　　　　　　　　　　　　　　　　　</a:t>
            </a:r>
            <a:endParaRPr lang="ja-JP" altLang="en-US" sz="2000" b="1" dirty="0">
              <a:ln w="0"/>
              <a:solidFill>
                <a:schemeClr val="accent1">
                  <a:lumMod val="75000"/>
                </a:schemeClr>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06824" y="726148"/>
            <a:ext cx="7503458" cy="3539430"/>
          </a:xfrm>
          <a:prstGeom prst="rect">
            <a:avLst/>
          </a:prstGeom>
          <a:noFill/>
        </p:spPr>
        <p:txBody>
          <a:bodyPr wrap="square" rtlCol="0">
            <a:spAutoFit/>
          </a:bodyPr>
          <a:lstStyle/>
          <a:p>
            <a:r>
              <a:rPr lang="ja-JP" altLang="en-US" sz="1600" b="1" dirty="0" smtClean="0">
                <a:latin typeface="ＭＳ Ｐ明朝" panose="02020600040205080304" pitchFamily="18" charset="-128"/>
                <a:ea typeface="ＭＳ Ｐ明朝" panose="02020600040205080304" pitchFamily="18" charset="-128"/>
              </a:rPr>
              <a:t>◆業務</a:t>
            </a:r>
            <a:r>
              <a:rPr lang="ja-JP" altLang="en-US" sz="1600" b="1" dirty="0">
                <a:latin typeface="ＭＳ Ｐ明朝" panose="02020600040205080304" pitchFamily="18" charset="-128"/>
                <a:ea typeface="ＭＳ Ｐ明朝" panose="02020600040205080304" pitchFamily="18" charset="-128"/>
              </a:rPr>
              <a:t>フロ</a:t>
            </a:r>
            <a:r>
              <a:rPr lang="ja-JP" altLang="en-US" sz="1600" b="1" dirty="0" smtClean="0">
                <a:latin typeface="ＭＳ Ｐ明朝" panose="02020600040205080304" pitchFamily="18" charset="-128"/>
                <a:ea typeface="ＭＳ Ｐ明朝" panose="02020600040205080304" pitchFamily="18" charset="-128"/>
              </a:rPr>
              <a:t>ーも実は複雑ではない</a:t>
            </a:r>
            <a:endParaRPr lang="en-US" altLang="ja-JP" sz="1600" b="1" dirty="0" smtClean="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経理担当者が専属でいれば、この</a:t>
            </a:r>
            <a:r>
              <a:rPr lang="ja-JP" altLang="en-US" sz="1600" dirty="0" smtClean="0">
                <a:latin typeface="ＭＳ Ｐ明朝" panose="02020600040205080304" pitchFamily="18" charset="-128"/>
                <a:ea typeface="ＭＳ Ｐ明朝" panose="02020600040205080304" pitchFamily="18" charset="-128"/>
              </a:rPr>
              <a:t>表（サンプル①）を</a:t>
            </a:r>
            <a:r>
              <a:rPr lang="ja-JP" altLang="en-US" sz="1600" dirty="0">
                <a:latin typeface="ＭＳ Ｐ明朝" panose="02020600040205080304" pitchFamily="18" charset="-128"/>
                <a:ea typeface="ＭＳ Ｐ明朝" panose="02020600040205080304" pitchFamily="18" charset="-128"/>
              </a:rPr>
              <a:t>毎月作るのはさして問題ありません。最初の月は戸惑うかもしれませんが、次月度以降は数字を入れ込むだけなので、それほど問題は発生しません。</a:t>
            </a:r>
            <a:endParaRPr lang="en-US" altLang="ja-JP" sz="1600" dirty="0">
              <a:latin typeface="ＭＳ Ｐ明朝" panose="02020600040205080304" pitchFamily="18" charset="-128"/>
              <a:ea typeface="ＭＳ Ｐ明朝" panose="02020600040205080304" pitchFamily="18" charset="-128"/>
            </a:endParaRPr>
          </a:p>
          <a:p>
            <a:endParaRPr lang="en-US" altLang="ja-JP" sz="1600" dirty="0">
              <a:latin typeface="ＭＳ Ｐ明朝" panose="02020600040205080304" pitchFamily="18" charset="-128"/>
              <a:ea typeface="ＭＳ Ｐ明朝" panose="02020600040205080304" pitchFamily="18" charset="-128"/>
            </a:endParaRPr>
          </a:p>
          <a:p>
            <a:r>
              <a:rPr lang="ja-JP" altLang="en-US" sz="1600" dirty="0">
                <a:latin typeface="ＭＳ Ｐ明朝" panose="02020600040205080304" pitchFamily="18" charset="-128"/>
                <a:ea typeface="ＭＳ Ｐ明朝" panose="02020600040205080304" pitchFamily="18" charset="-128"/>
              </a:rPr>
              <a:t>問題は経理担当者が経理だけでなく、他の管理業務などを兼任していてかなり忙しい場合です</a:t>
            </a:r>
            <a:r>
              <a:rPr lang="ja-JP" altLang="en-US" sz="1600" dirty="0" smtClean="0">
                <a:latin typeface="ＭＳ Ｐ明朝" panose="02020600040205080304" pitchFamily="18" charset="-128"/>
                <a:ea typeface="ＭＳ Ｐ明朝" panose="02020600040205080304" pitchFamily="18" charset="-128"/>
              </a:rPr>
              <a:t>。</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相当</a:t>
            </a:r>
            <a:r>
              <a:rPr lang="ja-JP" altLang="en-US" sz="1600" dirty="0">
                <a:latin typeface="ＭＳ Ｐ明朝" panose="02020600040205080304" pitchFamily="18" charset="-128"/>
                <a:ea typeface="ＭＳ Ｐ明朝" panose="02020600040205080304" pitchFamily="18" charset="-128"/>
              </a:rPr>
              <a:t>混乱</a:t>
            </a:r>
            <a:r>
              <a:rPr lang="ja-JP" altLang="en-US" sz="1600" dirty="0" smtClean="0">
                <a:latin typeface="ＭＳ Ｐ明朝" panose="02020600040205080304" pitchFamily="18" charset="-128"/>
                <a:ea typeface="ＭＳ Ｐ明朝" panose="02020600040205080304" pitchFamily="18" charset="-128"/>
              </a:rPr>
              <a:t>している</a:t>
            </a:r>
            <a:r>
              <a:rPr lang="ja-JP" altLang="en-US" sz="1600" dirty="0">
                <a:latin typeface="ＭＳ Ｐ明朝" panose="02020600040205080304" pitchFamily="18" charset="-128"/>
                <a:ea typeface="ＭＳ Ｐ明朝" panose="02020600040205080304" pitchFamily="18" charset="-128"/>
              </a:rPr>
              <a:t>ケース</a:t>
            </a:r>
            <a:r>
              <a:rPr lang="ja-JP" altLang="en-US" sz="1600" dirty="0" smtClean="0">
                <a:latin typeface="ＭＳ Ｐ明朝" panose="02020600040205080304" pitchFamily="18" charset="-128"/>
                <a:ea typeface="ＭＳ Ｐ明朝" panose="02020600040205080304" pitchFamily="18" charset="-128"/>
              </a:rPr>
              <a:t>もあり、この場合は業務を整理してあげる必要があります。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受注から請求書発行、そして入出金、最後に資金繰り表の作成までフローを確認して、どのタイミングで誰に何をさせるのかというのを明確にしていきます。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　</a:t>
            </a:r>
            <a:endParaRPr lang="en-US" altLang="ja-JP" sz="1600" dirty="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どんなに</a:t>
            </a:r>
            <a:r>
              <a:rPr lang="ja-JP" altLang="en-US" sz="1600" dirty="0">
                <a:latin typeface="ＭＳ Ｐ明朝" panose="02020600040205080304" pitchFamily="18" charset="-128"/>
                <a:ea typeface="ＭＳ Ｐ明朝" panose="02020600040205080304" pitchFamily="18" charset="-128"/>
              </a:rPr>
              <a:t>混乱</a:t>
            </a:r>
            <a:r>
              <a:rPr lang="ja-JP" altLang="en-US" sz="1600" dirty="0" smtClean="0">
                <a:latin typeface="ＭＳ Ｐ明朝" panose="02020600040205080304" pitchFamily="18" charset="-128"/>
                <a:ea typeface="ＭＳ Ｐ明朝" panose="02020600040205080304" pitchFamily="18" charset="-128"/>
              </a:rPr>
              <a:t>していても整理すると４～６ステップぐらいで終わります。</a:t>
            </a:r>
            <a:endParaRPr lang="en-US" altLang="ja-JP" sz="1600" dirty="0" smtClean="0">
              <a:latin typeface="ＭＳ Ｐ明朝" panose="02020600040205080304" pitchFamily="18" charset="-128"/>
              <a:ea typeface="ＭＳ Ｐ明朝" panose="02020600040205080304" pitchFamily="18" charset="-128"/>
            </a:endParaRPr>
          </a:p>
          <a:p>
            <a:r>
              <a:rPr lang="ja-JP" altLang="en-US" sz="1600" dirty="0" smtClean="0">
                <a:latin typeface="ＭＳ Ｐ明朝" panose="02020600040205080304" pitchFamily="18" charset="-128"/>
                <a:ea typeface="ＭＳ Ｐ明朝" panose="02020600040205080304" pitchFamily="18" charset="-128"/>
              </a:rPr>
              <a:t>サンプル②も私の以前のお客様の事例ですが、経理担当の女性が営業関係の仕事もしておりかなり混乱していたのですが、整理すると５つのステップしかありませんでした。</a:t>
            </a:r>
            <a:endParaRPr lang="en-US" altLang="ja-JP" sz="1600" dirty="0">
              <a:latin typeface="ＭＳ Ｐ明朝" panose="02020600040205080304" pitchFamily="18" charset="-128"/>
              <a:ea typeface="ＭＳ Ｐ明朝" panose="02020600040205080304" pitchFamily="18" charset="-128"/>
            </a:endParaRPr>
          </a:p>
        </p:txBody>
      </p:sp>
      <p:sp>
        <p:nvSpPr>
          <p:cNvPr id="4" name="テキスト ボックス 3"/>
          <p:cNvSpPr txBox="1"/>
          <p:nvPr/>
        </p:nvSpPr>
        <p:spPr>
          <a:xfrm>
            <a:off x="806824" y="370263"/>
            <a:ext cx="2183611" cy="369332"/>
          </a:xfrm>
          <a:prstGeom prst="rect">
            <a:avLst/>
          </a:prstGeom>
          <a:noFill/>
        </p:spPr>
        <p:txBody>
          <a:bodyPr wrap="none" rtlCol="0">
            <a:spAutoFit/>
          </a:bodyPr>
          <a:lstStyle/>
          <a:p>
            <a:r>
              <a:rPr lang="en-US" altLang="ja-JP" b="1" dirty="0">
                <a:solidFill>
                  <a:schemeClr val="accent5"/>
                </a:solidFill>
                <a:latin typeface="ＭＳ Ｐ明朝" panose="02020600040205080304" pitchFamily="18" charset="-128"/>
                <a:ea typeface="ＭＳ Ｐ明朝" panose="02020600040205080304" pitchFamily="18" charset="-128"/>
              </a:rPr>
              <a:t>【</a:t>
            </a:r>
            <a:r>
              <a:rPr lang="ja-JP" altLang="en-US" b="1" dirty="0">
                <a:solidFill>
                  <a:schemeClr val="accent5"/>
                </a:solidFill>
                <a:latin typeface="ＭＳ Ｐ明朝" panose="02020600040205080304" pitchFamily="18" charset="-128"/>
                <a:ea typeface="ＭＳ Ｐ明朝" panose="02020600040205080304" pitchFamily="18" charset="-128"/>
              </a:rPr>
              <a:t>問題は作成フロー</a:t>
            </a:r>
            <a:r>
              <a:rPr lang="en-US" altLang="ja-JP" b="1" dirty="0">
                <a:solidFill>
                  <a:schemeClr val="accent5"/>
                </a:solidFill>
                <a:latin typeface="ＭＳ Ｐ明朝" panose="02020600040205080304" pitchFamily="18" charset="-128"/>
                <a:ea typeface="ＭＳ Ｐ明朝" panose="02020600040205080304" pitchFamily="18" charset="-128"/>
              </a:rPr>
              <a:t>】</a:t>
            </a:r>
          </a:p>
        </p:txBody>
      </p:sp>
      <p:sp>
        <p:nvSpPr>
          <p:cNvPr id="3" name="正方形/長方形 2"/>
          <p:cNvSpPr/>
          <p:nvPr/>
        </p:nvSpPr>
        <p:spPr>
          <a:xfrm>
            <a:off x="1586750" y="4746812"/>
            <a:ext cx="688601" cy="1600200"/>
          </a:xfrm>
          <a:prstGeom prst="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sz="1400" dirty="0" smtClean="0"/>
              <a:t>受注台帳記入</a:t>
            </a:r>
            <a:endParaRPr kumimoji="1" lang="ja-JP" altLang="en-US" sz="1400" dirty="0"/>
          </a:p>
        </p:txBody>
      </p:sp>
      <p:sp>
        <p:nvSpPr>
          <p:cNvPr id="11" name="正方形/長方形 10"/>
          <p:cNvSpPr/>
          <p:nvPr/>
        </p:nvSpPr>
        <p:spPr>
          <a:xfrm>
            <a:off x="2895597" y="4746812"/>
            <a:ext cx="688601" cy="1600200"/>
          </a:xfrm>
          <a:prstGeom prst="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sz="1400" dirty="0" smtClean="0"/>
              <a:t>システム入力</a:t>
            </a:r>
            <a:endParaRPr kumimoji="1" lang="ja-JP" altLang="en-US" sz="1400" dirty="0"/>
          </a:p>
        </p:txBody>
      </p:sp>
      <p:sp>
        <p:nvSpPr>
          <p:cNvPr id="12" name="正方形/長方形 11"/>
          <p:cNvSpPr/>
          <p:nvPr/>
        </p:nvSpPr>
        <p:spPr>
          <a:xfrm>
            <a:off x="4204444" y="4746812"/>
            <a:ext cx="688601" cy="1600200"/>
          </a:xfrm>
          <a:prstGeom prst="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sz="1400" dirty="0" smtClean="0"/>
              <a:t>請求書発行</a:t>
            </a:r>
            <a:endParaRPr kumimoji="1" lang="ja-JP" altLang="en-US" sz="1400" dirty="0"/>
          </a:p>
        </p:txBody>
      </p:sp>
      <p:sp>
        <p:nvSpPr>
          <p:cNvPr id="13" name="正方形/長方形 12"/>
          <p:cNvSpPr/>
          <p:nvPr/>
        </p:nvSpPr>
        <p:spPr>
          <a:xfrm>
            <a:off x="5513291" y="4746812"/>
            <a:ext cx="688601" cy="1600200"/>
          </a:xfrm>
          <a:prstGeom prst="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sz="1400" dirty="0" smtClean="0"/>
              <a:t>入出金</a:t>
            </a:r>
            <a:endParaRPr kumimoji="1" lang="ja-JP" altLang="en-US" sz="1400" dirty="0"/>
          </a:p>
        </p:txBody>
      </p:sp>
      <p:sp>
        <p:nvSpPr>
          <p:cNvPr id="14" name="正方形/長方形 13"/>
          <p:cNvSpPr/>
          <p:nvPr/>
        </p:nvSpPr>
        <p:spPr>
          <a:xfrm>
            <a:off x="6822138" y="4746812"/>
            <a:ext cx="688601" cy="1600200"/>
          </a:xfrm>
          <a:prstGeom prst="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sz="1400" dirty="0" smtClean="0"/>
              <a:t>資金繰り表入力</a:t>
            </a:r>
            <a:endParaRPr kumimoji="1" lang="ja-JP" altLang="en-US" sz="1400" dirty="0"/>
          </a:p>
        </p:txBody>
      </p:sp>
      <p:sp>
        <p:nvSpPr>
          <p:cNvPr id="15" name="二等辺三角形 14"/>
          <p:cNvSpPr/>
          <p:nvPr/>
        </p:nvSpPr>
        <p:spPr>
          <a:xfrm rot="5400000">
            <a:off x="2066234" y="5409483"/>
            <a:ext cx="1038480" cy="27485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p:cNvSpPr/>
          <p:nvPr/>
        </p:nvSpPr>
        <p:spPr>
          <a:xfrm rot="5400000">
            <a:off x="3456947" y="5409483"/>
            <a:ext cx="1038480" cy="27485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5400000">
            <a:off x="4692890" y="5409483"/>
            <a:ext cx="1038480" cy="27485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6001737" y="5409483"/>
            <a:ext cx="1038480" cy="27485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6775272" y="4320042"/>
            <a:ext cx="854721" cy="261610"/>
          </a:xfrm>
          <a:prstGeom prst="rect">
            <a:avLst/>
          </a:prstGeom>
          <a:solidFill>
            <a:schemeClr val="bg1">
              <a:lumMod val="85000"/>
            </a:schemeClr>
          </a:solidFill>
        </p:spPr>
        <p:txBody>
          <a:bodyPr wrap="none" rtlCol="0">
            <a:spAutoFit/>
          </a:bodyPr>
          <a:lstStyle/>
          <a:p>
            <a:r>
              <a:rPr kumimoji="1" lang="ja-JP" altLang="en-US" sz="1100" dirty="0" smtClean="0"/>
              <a:t>サンプル②</a:t>
            </a:r>
            <a:endParaRPr kumimoji="1" lang="ja-JP" altLang="en-US" sz="1100" dirty="0"/>
          </a:p>
        </p:txBody>
      </p:sp>
    </p:spTree>
    <p:extLst>
      <p:ext uri="{BB962C8B-B14F-4D97-AF65-F5344CB8AC3E}">
        <p14:creationId xmlns:p14="http://schemas.microsoft.com/office/powerpoint/2010/main" val="31570778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1014</TotalTime>
  <Words>5016</Words>
  <Application>Microsoft Office PowerPoint</Application>
  <PresentationFormat>画面に合わせる (4:3)</PresentationFormat>
  <Paragraphs>389</Paragraphs>
  <Slides>25</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25</vt:i4>
      </vt:variant>
    </vt:vector>
  </HeadingPairs>
  <TitlesOfParts>
    <vt:vector size="33" baseType="lpstr">
      <vt:lpstr>HGSｺﾞｼｯｸM</vt:lpstr>
      <vt:lpstr>ＭＳ Ｐゴシック</vt:lpstr>
      <vt:lpstr>ＭＳ Ｐ明朝</vt:lpstr>
      <vt:lpstr>メイリオ</vt:lpstr>
      <vt:lpstr>Arial</vt:lpstr>
      <vt:lpstr>Calibri</vt:lpstr>
      <vt:lpstr>Calibri Light</vt:lpstr>
      <vt:lpstr>Office テーマ</vt:lpstr>
      <vt:lpstr>中小企業が「第２成長期へ進む５つのステップ」</vt:lpstr>
      <vt:lpstr>目次</vt:lpstr>
      <vt:lpstr>Step１．それぞれの会社に合わせた利益管理の方法</vt:lpstr>
      <vt:lpstr>PowerPoint プレゼンテーション</vt:lpstr>
      <vt:lpstr>PowerPoint プレゼンテーション</vt:lpstr>
      <vt:lpstr>PowerPoint プレゼンテーション</vt:lpstr>
      <vt:lpstr>Step２．利益管理を確実に行うためのフォーマット、業務フローを作成</vt:lpstr>
      <vt:lpstr>PowerPoint プレゼンテーション</vt:lpstr>
      <vt:lpstr>PowerPoint プレゼンテーション</vt:lpstr>
      <vt:lpstr>PowerPoint プレゼンテーション</vt:lpstr>
      <vt:lpstr>Step３．社員に利益意識を高めてもらう月例会議を運営</vt:lpstr>
      <vt:lpstr>PowerPoint プレゼンテーション</vt:lpstr>
      <vt:lpstr>PowerPoint プレゼンテーション</vt:lpstr>
      <vt:lpstr>PowerPoint プレゼンテーション</vt:lpstr>
      <vt:lpstr>Step４．社員の成長に必要な方法を具体化するロードマップを作成</vt:lpstr>
      <vt:lpstr>PowerPoint プレゼンテーション</vt:lpstr>
      <vt:lpstr>PowerPoint プレゼンテーション</vt:lpstr>
      <vt:lpstr>Step５．社長をサポートする管理職の育成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中小企業が 第２成長期へ進む ５つのポイント</dc:title>
  <dc:creator>長野謙</dc:creator>
  <cp:lastModifiedBy>長野謙</cp:lastModifiedBy>
  <cp:revision>131</cp:revision>
  <dcterms:created xsi:type="dcterms:W3CDTF">2018-03-09T04:54:31Z</dcterms:created>
  <dcterms:modified xsi:type="dcterms:W3CDTF">2018-03-25T05:19:43Z</dcterms:modified>
</cp:coreProperties>
</file>